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319" r:id="rId22"/>
    <p:sldId id="320" r:id="rId23"/>
    <p:sldId id="321"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Lst>
  <p:sldSz cx="12192000" cy="6858000"/>
  <p:notesSz cx="6858000" cy="9144000"/>
  <p:embeddedFontLst>
    <p:embeddedFont>
      <p:font typeface="Browallia New" panose="020B0604020202020204" pitchFamily="34" charset="-34"/>
      <p:regular r:id="rId69"/>
      <p:bold r:id="rId70"/>
      <p:italic r:id="rId71"/>
      <p:boldItalic r:id="rId72"/>
    </p:embeddedFont>
    <p:embeddedFont>
      <p:font typeface="Calibri" panose="020F0502020204030204" pitchFamily="34" charset="0"/>
      <p:regular r:id="rId73"/>
      <p:bold r:id="rId74"/>
      <p:italic r:id="rId75"/>
      <p:boldItalic r:id="rId76"/>
    </p:embeddedFont>
    <p:embeddedFont>
      <p:font typeface="Prompt" panose="00000500000000000000" pitchFamily="2" charset="-34"/>
      <p:regular r:id="rId77"/>
      <p:bold r:id="rId78"/>
      <p:italic r:id="rId79"/>
      <p:boldItalic r:id="rId80"/>
    </p:embeddedFont>
    <p:embeddedFont>
      <p:font typeface="Tahoma" panose="020B0604030504040204" pitchFamily="34" charset="0"/>
      <p:regular r:id="rId81"/>
      <p:bold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3" roundtripDataSignature="AMtx7minKnQYmtKJwnXq9dT9MiGSz/lt1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FE2F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BFE9FD-C6BE-46A2-871C-7A142FC30F83}">
  <a:tblStyle styleId="{DEBFE9FD-C6BE-46A2-871C-7A142FC30F8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C6EEC4B-80EC-4FC7-B149-0C08515122E4}" styleName="Table_1">
    <a:wholeTbl>
      <a:tcTxStyle b="off" i="off">
        <a:font>
          <a:latin typeface="Tahoma"/>
          <a:ea typeface="Tahoma"/>
          <a:cs typeface="Tahoma"/>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1FC"/>
          </a:solidFill>
        </a:fill>
      </a:tcStyle>
    </a:wholeTbl>
    <a:band1H>
      <a:tcTxStyle/>
      <a:tcStyle>
        <a:tcBdr/>
        <a:fill>
          <a:solidFill>
            <a:srgbClr val="CAE2F9"/>
          </a:solidFill>
        </a:fill>
      </a:tcStyle>
    </a:band1H>
    <a:band2H>
      <a:tcTxStyle/>
      <a:tcStyle>
        <a:tcBdr/>
      </a:tcStyle>
    </a:band2H>
    <a:band1V>
      <a:tcTxStyle/>
      <a:tcStyle>
        <a:tcBdr/>
        <a:fill>
          <a:solidFill>
            <a:srgbClr val="CAE2F9"/>
          </a:solidFill>
        </a:fill>
      </a:tcStyle>
    </a:band1V>
    <a:band2V>
      <a:tcTxStyle/>
      <a:tcStyle>
        <a:tcBdr/>
      </a:tcStyle>
    </a:band2V>
    <a:lastCol>
      <a:tcTxStyle b="on" i="off">
        <a:font>
          <a:latin typeface="Tahoma"/>
          <a:ea typeface="Tahoma"/>
          <a:cs typeface="Tahoma"/>
        </a:font>
        <a:schemeClr val="lt1"/>
      </a:tcTxStyle>
      <a:tcStyle>
        <a:tcBdr/>
        <a:fill>
          <a:solidFill>
            <a:schemeClr val="accent1"/>
          </a:solidFill>
        </a:fill>
      </a:tcStyle>
    </a:lastCol>
    <a:firstCol>
      <a:tcTxStyle b="on" i="off">
        <a:font>
          <a:latin typeface="Tahoma"/>
          <a:ea typeface="Tahoma"/>
          <a:cs typeface="Tahoma"/>
        </a:font>
        <a:schemeClr val="lt1"/>
      </a:tcTxStyle>
      <a:tcStyle>
        <a:tcBdr/>
        <a:fill>
          <a:solidFill>
            <a:schemeClr val="accent1"/>
          </a:solidFill>
        </a:fill>
      </a:tcStyle>
    </a:firstCol>
    <a:lastRow>
      <a:tcTxStyle b="on" i="off">
        <a:font>
          <a:latin typeface="Tahoma"/>
          <a:ea typeface="Tahoma"/>
          <a:cs typeface="Tahoma"/>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ahoma"/>
          <a:ea typeface="Tahoma"/>
          <a:cs typeface="Tahoma"/>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228" y="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23e0bea4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23e0bea475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123e0bea475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298450" algn="l" rtl="0">
              <a:spcBef>
                <a:spcPts val="0"/>
              </a:spcBef>
              <a:spcAft>
                <a:spcPts val="0"/>
              </a:spcAft>
              <a:buSzPts val="1100"/>
              <a:buChar char="-"/>
            </a:pPr>
            <a:r>
              <a:rPr lang="en-US" sz="1100"/>
              <a:t>CR 100% ???</a:t>
            </a:r>
            <a:endParaRPr sz="1100"/>
          </a:p>
          <a:p>
            <a:pPr marL="457200" lvl="0" indent="-298450" algn="l" rtl="0">
              <a:spcBef>
                <a:spcPts val="0"/>
              </a:spcBef>
              <a:spcAft>
                <a:spcPts val="0"/>
              </a:spcAft>
              <a:buSzPts val="1100"/>
              <a:buChar char="-"/>
            </a:pPr>
            <a:r>
              <a:rPr lang="en-US" sz="1100"/>
              <a:t>เราสร้าง Web เพื่อรองรับการแก้ไขผ่านระบบได้ทันที ไม่ต้องทำที่ Excel อีกต่อไป (จากเดิมแก้บน Excel เท่านั้น)</a:t>
            </a:r>
            <a:endParaRPr sz="1100"/>
          </a:p>
          <a:p>
            <a:pPr marL="457200" lvl="0" indent="-298450" algn="l" rtl="0">
              <a:spcBef>
                <a:spcPts val="0"/>
              </a:spcBef>
              <a:spcAft>
                <a:spcPts val="0"/>
              </a:spcAft>
              <a:buSzPts val="1100"/>
              <a:buChar char="-"/>
            </a:pPr>
            <a:endParaRPr sz="1100"/>
          </a:p>
        </p:txBody>
      </p:sp>
      <p:sp>
        <p:nvSpPr>
          <p:cNvPr id="249" name="Google Shape;24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13d8db2799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13d8db2799_0_1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113d8db2799_0_1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t>ก่อนเดือน 7</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US" sz="1100"/>
              <a:t>ยังไม่ได้เริ่มทำ </a:t>
            </a:r>
            <a:endParaRPr sz="1100"/>
          </a:p>
        </p:txBody>
      </p:sp>
      <p:sp>
        <p:nvSpPr>
          <p:cNvPr id="280" name="Google Shape;28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13d8db2799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13d8db2799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113d8db2799_0_1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t>ผลจากเดิมคำนวนผ่าน excel ทำให้ต้องคำนวนและแก้ไขสูตรผ่านเวบได้ </a:t>
            </a:r>
            <a:endParaRPr sz="1100"/>
          </a:p>
          <a:p>
            <a:pPr marL="0" lvl="0" indent="0" algn="l" rtl="0">
              <a:spcBef>
                <a:spcPts val="0"/>
              </a:spcBef>
              <a:spcAft>
                <a:spcPts val="0"/>
              </a:spcAft>
              <a:buNone/>
            </a:pPr>
            <a:endParaRPr sz="1100"/>
          </a:p>
          <a:p>
            <a:pPr marL="0" lvl="0" indent="0" algn="l" rtl="0">
              <a:spcBef>
                <a:spcPts val="0"/>
              </a:spcBef>
              <a:spcAft>
                <a:spcPts val="0"/>
              </a:spcAft>
              <a:buNone/>
            </a:pPr>
            <a:endParaRPr sz="1100"/>
          </a:p>
        </p:txBody>
      </p:sp>
      <p:sp>
        <p:nvSpPr>
          <p:cNvPr id="328" name="Google Shape;32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1f9a288ca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1f9a288cad_2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11f9a288cad_2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13d8db2799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13d8db2799_0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113d8db2799_0_1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23e0bea47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23e0bea475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123e0bea475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23e0bea47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23e0bea475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123e0bea475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3615462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23e0bea47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23e0bea475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2" name="Google Shape;382;g123e0bea475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1203658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23e0bea47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23e0bea475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2" name="Google Shape;382;g123e0bea475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2117351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8f6cf6c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8f6cf6c8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118f6cf6c8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13d8db2799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13d8db2799_0_2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113d8db2799_0_2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13d8db2799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13d8db2799_0_2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g113d8db2799_0_23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23e0bea47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23e0bea475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g123e0bea475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20cfb981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20cfb981d5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g120cfb981d5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1f1d894c1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1f1d894c1e_0_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g11f1d894c1e_0_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ada8d26b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ada8d26bd_0_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g11ada8d26bd_0_1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da8d26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da8d26b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g11ada8d26b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1f1d894c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1f1d894c1e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g11f1d894c1e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1f1d894c1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1f1d894c1e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g11f1d894c1e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1ada8d26bd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1ada8d26bd_0_1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g11ada8d26bd_0_16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f39c2ebc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f39c2ebce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gf39c2ebce4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f39c2ebce4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f39c2ebce4_0_1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gf39c2ebce4_0_19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f39c2ebce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f39c2ebce4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5" name="Google Shape;635;gf39c2ebce4_0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1d5e0c62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1d5e0c625f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g11d5e0c625f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f39c2ebce4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f39c2ebce4_0_2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gf39c2ebce4_0_20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f39c2ebce4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f39c2ebce4_0_2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9" name="Google Shape;659;gf39c2ebce4_0_2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f39c2ebce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f39c2ebce4_0_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9" name="Google Shape;669;gf39c2ebce4_0_5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f39c2ebce4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f39c2ebce4_0_2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gf39c2ebce4_0_2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f39c2ebce4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f39c2ebce4_0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3" name="Google Shape;693;gf39c2ebce4_0_7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39c2ebce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39c2ebce4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gf39c2ebce4_0_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f39c2ebce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f39c2ebce4_0_1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gf39c2ebce4_0_1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f39c2ebce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f39c2ebce4_0_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9" name="Google Shape;729;gf39c2ebce4_0_1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f39c2ebce4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f39c2ebce4_0_1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9" name="Google Shape;739;gf39c2ebce4_0_14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f39c2ebce4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f39c2ebce4_0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1" name="Google Shape;751;gf39c2ebce4_0_16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4175a90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14175a90c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g114175a90c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f39c2ebce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f39c2ebce4_0_1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3" name="Google Shape;763;gf39c2ebce4_0_17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14175a90cd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114175a90cd_0_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3" name="Google Shape;773;g114175a90cd_0_8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14175a90c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14175a90cd_0_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9" name="Google Shape;789;g114175a90cd_0_5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13d8db2799_0_2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4" name="Google Shape;804;g113d8db2799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0" name="Google Shape;82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6" name="Google Shape;8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5" name="Google Shape;83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1" name="Google Shape;84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1" name="Google Shape;85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14175a90c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14175a90cd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g114175a90cd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7" name="Google Shape;85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3" name="Google Shape;86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0" name="Google Shape;87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7" name="Google Shape;87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4" name="Google Shape;88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1" name="Google Shape;89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13d8db2799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13d8db2799_0_2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113d8db2799_0_27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13d8db279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13d8db2799_0_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113d8db2799_0_10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298450" algn="l" rtl="0">
              <a:spcBef>
                <a:spcPts val="0"/>
              </a:spcBef>
              <a:spcAft>
                <a:spcPts val="0"/>
              </a:spcAft>
              <a:buSzPts val="1100"/>
              <a:buChar char="-"/>
            </a:pPr>
            <a:r>
              <a:rPr lang="en-US" sz="1100"/>
              <a:t>50% มีส่วนที่เราต้องทำอยู่แล้ว </a:t>
            </a:r>
            <a:endParaRPr sz="1100"/>
          </a:p>
          <a:p>
            <a:pPr marL="457200" lvl="0" indent="-298450" algn="l" rtl="0">
              <a:spcBef>
                <a:spcPts val="0"/>
              </a:spcBef>
              <a:spcAft>
                <a:spcPts val="0"/>
              </a:spcAft>
              <a:buSzPts val="1100"/>
              <a:buChar char="-"/>
            </a:pPr>
            <a:r>
              <a:rPr lang="en-US" sz="1100"/>
              <a:t>30 MD -&gt; คือการทำรูปแบบ Web ขึ้นมา ใช้ 30 MD???? </a:t>
            </a:r>
            <a:endParaRPr sz="1100"/>
          </a:p>
          <a:p>
            <a:pPr marL="457200" lvl="0" indent="-298450" algn="l" rtl="0">
              <a:spcBef>
                <a:spcPts val="0"/>
              </a:spcBef>
              <a:spcAft>
                <a:spcPts val="0"/>
              </a:spcAft>
              <a:buSzPts val="1100"/>
              <a:buChar char="-"/>
            </a:pPr>
            <a:r>
              <a:rPr lang="en-US" sz="1100"/>
              <a:t>มีส่วนข้อมูลที่ Input ผ่าน Excel ไม่ได้ ต้องผ่าน Web เท่านั้น เช่น Ability Pentane (ไม่มีอยู่ใน PPS)  </a:t>
            </a:r>
            <a:endParaRPr sz="1100"/>
          </a:p>
          <a:p>
            <a:pPr marL="0" lvl="0" indent="0" algn="l" rtl="0">
              <a:spcBef>
                <a:spcPts val="0"/>
              </a:spcBef>
              <a:spcAft>
                <a:spcPts val="0"/>
              </a:spcAft>
              <a:buNone/>
            </a:pPr>
            <a:r>
              <a:rPr lang="en-US" sz="1100"/>
              <a:t> </a:t>
            </a:r>
            <a:endParaRPr sz="1100"/>
          </a:p>
          <a:p>
            <a:pPr marL="457200" lvl="0" indent="-298450" algn="l" rtl="0">
              <a:spcBef>
                <a:spcPts val="0"/>
              </a:spcBef>
              <a:spcAft>
                <a:spcPts val="0"/>
              </a:spcAft>
              <a:buSzPts val="1100"/>
              <a:buChar char="-"/>
            </a:pPr>
            <a:r>
              <a:rPr lang="en-US" sz="1100"/>
              <a:t>ควรเป็น CR ตั้งแต่ต้น แต่ทางเราไม่ได้แจ้ง </a:t>
            </a:r>
            <a:endParaRPr sz="1100"/>
          </a:p>
          <a:p>
            <a:pPr marL="457200" lvl="0" indent="-298450" algn="l" rtl="0">
              <a:spcBef>
                <a:spcPts val="0"/>
              </a:spcBef>
              <a:spcAft>
                <a:spcPts val="0"/>
              </a:spcAft>
              <a:buSzPts val="1100"/>
              <a:buChar char="-"/>
            </a:pPr>
            <a:r>
              <a:rPr lang="en-US" sz="1100"/>
              <a:t>หนัก MD ตรงที่การอ่าน Excel และ insert ตามรูปแบบ </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US" sz="1100"/>
              <a:t>ทีมคิดว่าควรรับผิดชอบคนละครึ่ง</a:t>
            </a:r>
            <a:endParaRPr sz="1100"/>
          </a:p>
        </p:txBody>
      </p:sp>
      <p:sp>
        <p:nvSpPr>
          <p:cNvPr id="223" name="Google Shape;22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resentation Title Page">
  <p:cSld name="Presentation Title Page">
    <p:spTree>
      <p:nvGrpSpPr>
        <p:cNvPr id="1" name="Shape 15"/>
        <p:cNvGrpSpPr/>
        <p:nvPr/>
      </p:nvGrpSpPr>
      <p:grpSpPr>
        <a:xfrm>
          <a:off x="0" y="0"/>
          <a:ext cx="0" cy="0"/>
          <a:chOff x="0" y="0"/>
          <a:chExt cx="0" cy="0"/>
        </a:xfrm>
      </p:grpSpPr>
      <p:pic>
        <p:nvPicPr>
          <p:cNvPr id="16" name="Google Shape;16;p30"/>
          <p:cNvPicPr preferRelativeResize="0"/>
          <p:nvPr/>
        </p:nvPicPr>
        <p:blipFill rotWithShape="1">
          <a:blip r:embed="rId2">
            <a:alphaModFix/>
          </a:blip>
          <a:srcRect/>
          <a:stretch/>
        </p:blipFill>
        <p:spPr>
          <a:xfrm>
            <a:off x="21336" y="0"/>
            <a:ext cx="12149328" cy="6858000"/>
          </a:xfrm>
          <a:prstGeom prst="rect">
            <a:avLst/>
          </a:prstGeom>
          <a:noFill/>
          <a:ln>
            <a:noFill/>
          </a:ln>
        </p:spPr>
      </p:pic>
      <p:sp>
        <p:nvSpPr>
          <p:cNvPr id="17" name="Google Shape;17;p30"/>
          <p:cNvSpPr txBox="1">
            <a:spLocks noGrp="1"/>
          </p:cNvSpPr>
          <p:nvPr>
            <p:ph type="body" idx="1"/>
          </p:nvPr>
        </p:nvSpPr>
        <p:spPr>
          <a:xfrm>
            <a:off x="7752184" y="6237312"/>
            <a:ext cx="3999153" cy="273873"/>
          </a:xfrm>
          <a:prstGeom prst="rect">
            <a:avLst/>
          </a:prstGeom>
          <a:noFill/>
          <a:ln>
            <a:noFill/>
          </a:ln>
        </p:spPr>
        <p:txBody>
          <a:bodyPr spcFirstLastPara="1" wrap="square" lIns="91425" tIns="45700" rIns="91425" bIns="45700" anchor="ctr" anchorCtr="0">
            <a:noAutofit/>
          </a:bodyPr>
          <a:lstStyle>
            <a:lvl1pPr marL="457200" lvl="0" indent="-228600" algn="r">
              <a:spcBef>
                <a:spcPts val="400"/>
              </a:spcBef>
              <a:spcAft>
                <a:spcPts val="0"/>
              </a:spcAft>
              <a:buClr>
                <a:srgbClr val="002060"/>
              </a:buClr>
              <a:buSzPts val="2000"/>
              <a:buNone/>
              <a:defRPr sz="2000" b="1">
                <a:solidFill>
                  <a:srgbClr val="002060"/>
                </a:solidFill>
                <a:latin typeface="Tahoma"/>
                <a:ea typeface="Tahoma"/>
                <a:cs typeface="Tahoma"/>
                <a:sym typeface="Tahoma"/>
              </a:defRPr>
            </a:lvl1pPr>
            <a:lvl2pPr marL="914400" lvl="1" indent="-228600" algn="l">
              <a:spcBef>
                <a:spcPts val="240"/>
              </a:spcBef>
              <a:spcAft>
                <a:spcPts val="0"/>
              </a:spcAft>
              <a:buClr>
                <a:schemeClr val="dk1"/>
              </a:buClr>
              <a:buSzPts val="1200"/>
              <a:buNone/>
              <a:defRPr sz="1200" b="0">
                <a:latin typeface="Arial"/>
                <a:ea typeface="Arial"/>
                <a:cs typeface="Arial"/>
                <a:sym typeface="Arial"/>
              </a:defRPr>
            </a:lvl2pPr>
            <a:lvl3pPr marL="1371600" lvl="2" indent="-228600" algn="l">
              <a:spcBef>
                <a:spcPts val="240"/>
              </a:spcBef>
              <a:spcAft>
                <a:spcPts val="0"/>
              </a:spcAft>
              <a:buClr>
                <a:schemeClr val="dk1"/>
              </a:buClr>
              <a:buSzPts val="1200"/>
              <a:buNone/>
              <a:defRPr sz="1200" b="0">
                <a:latin typeface="Arial"/>
                <a:ea typeface="Arial"/>
                <a:cs typeface="Arial"/>
                <a:sym typeface="Arial"/>
              </a:defRPr>
            </a:lvl3pPr>
            <a:lvl4pPr marL="1828800" lvl="3" indent="-228600" algn="l">
              <a:spcBef>
                <a:spcPts val="240"/>
              </a:spcBef>
              <a:spcAft>
                <a:spcPts val="0"/>
              </a:spcAft>
              <a:buClr>
                <a:schemeClr val="dk1"/>
              </a:buClr>
              <a:buSzPts val="1200"/>
              <a:buNone/>
              <a:defRPr sz="1200" b="0">
                <a:latin typeface="Arial"/>
                <a:ea typeface="Arial"/>
                <a:cs typeface="Arial"/>
                <a:sym typeface="Arial"/>
              </a:defRPr>
            </a:lvl4pPr>
            <a:lvl5pPr marL="2286000" lvl="4" indent="-228600" algn="l">
              <a:spcBef>
                <a:spcPts val="240"/>
              </a:spcBef>
              <a:spcAft>
                <a:spcPts val="0"/>
              </a:spcAft>
              <a:buClr>
                <a:schemeClr val="dk1"/>
              </a:buClr>
              <a:buSzPts val="1200"/>
              <a:buNone/>
              <a:defRPr sz="1200" b="0">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30"/>
          <p:cNvSpPr txBox="1">
            <a:spLocks noGrp="1"/>
          </p:cNvSpPr>
          <p:nvPr>
            <p:ph type="body" idx="2"/>
          </p:nvPr>
        </p:nvSpPr>
        <p:spPr>
          <a:xfrm>
            <a:off x="10320469" y="6583200"/>
            <a:ext cx="1430867" cy="197442"/>
          </a:xfrm>
          <a:prstGeom prst="rect">
            <a:avLst/>
          </a:prstGeom>
          <a:noFill/>
          <a:ln>
            <a:noFill/>
          </a:ln>
        </p:spPr>
        <p:txBody>
          <a:bodyPr spcFirstLastPara="1" wrap="square" lIns="91425" tIns="45700" rIns="91425" bIns="45700" anchor="ctr" anchorCtr="0">
            <a:noAutofit/>
          </a:bodyPr>
          <a:lstStyle>
            <a:lvl1pPr marL="457200" lvl="0" indent="-228600" algn="r">
              <a:spcBef>
                <a:spcPts val="280"/>
              </a:spcBef>
              <a:spcAft>
                <a:spcPts val="0"/>
              </a:spcAft>
              <a:buClr>
                <a:srgbClr val="002060"/>
              </a:buClr>
              <a:buSzPts val="1400"/>
              <a:buNone/>
              <a:defRPr sz="1400" b="1">
                <a:solidFill>
                  <a:srgbClr val="002060"/>
                </a:solidFill>
                <a:latin typeface="Tahoma"/>
                <a:ea typeface="Tahoma"/>
                <a:cs typeface="Tahoma"/>
                <a:sym typeface="Tahoma"/>
              </a:defRPr>
            </a:lvl1pPr>
            <a:lvl2pPr marL="914400" lvl="1" indent="-228600" algn="l">
              <a:spcBef>
                <a:spcPts val="240"/>
              </a:spcBef>
              <a:spcAft>
                <a:spcPts val="0"/>
              </a:spcAft>
              <a:buClr>
                <a:schemeClr val="dk1"/>
              </a:buClr>
              <a:buSzPts val="1200"/>
              <a:buNone/>
              <a:defRPr sz="1200" b="0">
                <a:latin typeface="Arial"/>
                <a:ea typeface="Arial"/>
                <a:cs typeface="Arial"/>
                <a:sym typeface="Arial"/>
              </a:defRPr>
            </a:lvl2pPr>
            <a:lvl3pPr marL="1371600" lvl="2" indent="-228600" algn="l">
              <a:spcBef>
                <a:spcPts val="240"/>
              </a:spcBef>
              <a:spcAft>
                <a:spcPts val="0"/>
              </a:spcAft>
              <a:buClr>
                <a:schemeClr val="dk1"/>
              </a:buClr>
              <a:buSzPts val="1200"/>
              <a:buNone/>
              <a:defRPr sz="1200" b="0">
                <a:latin typeface="Arial"/>
                <a:ea typeface="Arial"/>
                <a:cs typeface="Arial"/>
                <a:sym typeface="Arial"/>
              </a:defRPr>
            </a:lvl3pPr>
            <a:lvl4pPr marL="1828800" lvl="3" indent="-228600" algn="l">
              <a:spcBef>
                <a:spcPts val="240"/>
              </a:spcBef>
              <a:spcAft>
                <a:spcPts val="0"/>
              </a:spcAft>
              <a:buClr>
                <a:schemeClr val="dk1"/>
              </a:buClr>
              <a:buSzPts val="1200"/>
              <a:buNone/>
              <a:defRPr sz="1200" b="0">
                <a:latin typeface="Arial"/>
                <a:ea typeface="Arial"/>
                <a:cs typeface="Arial"/>
                <a:sym typeface="Arial"/>
              </a:defRPr>
            </a:lvl4pPr>
            <a:lvl5pPr marL="2286000" lvl="4" indent="-228600" algn="l">
              <a:spcBef>
                <a:spcPts val="240"/>
              </a:spcBef>
              <a:spcAft>
                <a:spcPts val="0"/>
              </a:spcAft>
              <a:buClr>
                <a:schemeClr val="dk1"/>
              </a:buClr>
              <a:buSzPts val="1200"/>
              <a:buNone/>
              <a:defRPr sz="1200" b="0">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 name="Google Shape;19;p30"/>
          <p:cNvSpPr/>
          <p:nvPr/>
        </p:nvSpPr>
        <p:spPr>
          <a:xfrm>
            <a:off x="122447" y="6657342"/>
            <a:ext cx="5120160" cy="2000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00" b="1" i="0" u="none" strike="noStrike" cap="none">
                <a:solidFill>
                  <a:srgbClr val="002060"/>
                </a:solidFill>
                <a:latin typeface="Tahoma"/>
                <a:ea typeface="Tahoma"/>
                <a:cs typeface="Tahoma"/>
                <a:sym typeface="Tahoma"/>
              </a:rPr>
              <a:t>Copyright© 2019 by PTT Digital  Solutions Company Limited. All rights reserved</a:t>
            </a:r>
            <a:r>
              <a:rPr lang="en-US" sz="700" b="0" i="0" u="none" strike="noStrike" cap="none">
                <a:solidFill>
                  <a:srgbClr val="002060"/>
                </a:solidFill>
                <a:latin typeface="Tahoma"/>
                <a:ea typeface="Tahoma"/>
                <a:cs typeface="Tahoma"/>
                <a:sym typeface="Tahoma"/>
              </a:rPr>
              <a:t>.</a:t>
            </a:r>
            <a:endParaRPr/>
          </a:p>
        </p:txBody>
      </p:sp>
      <p:sp>
        <p:nvSpPr>
          <p:cNvPr id="20" name="Google Shape;20;p30"/>
          <p:cNvSpPr/>
          <p:nvPr/>
        </p:nvSpPr>
        <p:spPr>
          <a:xfrm>
            <a:off x="111181" y="6381328"/>
            <a:ext cx="388775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2060"/>
                </a:solidFill>
                <a:latin typeface="Arial"/>
                <a:ea typeface="Arial"/>
                <a:cs typeface="Arial"/>
                <a:sym typeface="Arial"/>
              </a:rPr>
              <a:t>GOAL ACCELERATOR</a:t>
            </a:r>
            <a:endParaRPr sz="1600" b="1">
              <a:solidFill>
                <a:srgbClr val="002060"/>
              </a:solidFill>
              <a:latin typeface="Arial"/>
              <a:ea typeface="Arial"/>
              <a:cs typeface="Arial"/>
              <a:sym typeface="Arial"/>
            </a:endParaRPr>
          </a:p>
        </p:txBody>
      </p:sp>
      <p:sp>
        <p:nvSpPr>
          <p:cNvPr id="21" name="Google Shape;21;p30"/>
          <p:cNvSpPr txBox="1">
            <a:spLocks noGrp="1"/>
          </p:cNvSpPr>
          <p:nvPr>
            <p:ph type="body" idx="3"/>
          </p:nvPr>
        </p:nvSpPr>
        <p:spPr>
          <a:xfrm>
            <a:off x="111181" y="5013183"/>
            <a:ext cx="11937483" cy="552671"/>
          </a:xfrm>
          <a:prstGeom prst="rect">
            <a:avLst/>
          </a:prstGeom>
          <a:noFill/>
          <a:ln>
            <a:noFill/>
          </a:ln>
        </p:spPr>
        <p:txBody>
          <a:bodyPr spcFirstLastPara="1" wrap="square" lIns="91425" tIns="45700" rIns="91425" bIns="45700" anchor="t" anchorCtr="0">
            <a:noAutofit/>
          </a:bodyPr>
          <a:lstStyle>
            <a:lvl1pPr marL="457200" lvl="0" indent="-228600" algn="ctr">
              <a:spcBef>
                <a:spcPts val="640"/>
              </a:spcBef>
              <a:spcAft>
                <a:spcPts val="0"/>
              </a:spcAft>
              <a:buClr>
                <a:srgbClr val="002060"/>
              </a:buClr>
              <a:buSzPts val="3200"/>
              <a:buNone/>
              <a:defRPr sz="3200" b="1">
                <a:solidFill>
                  <a:srgbClr val="002060"/>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Page">
  <p:cSld name="Section Title Page">
    <p:spTree>
      <p:nvGrpSpPr>
        <p:cNvPr id="1" name="Shape 22"/>
        <p:cNvGrpSpPr/>
        <p:nvPr/>
      </p:nvGrpSpPr>
      <p:grpSpPr>
        <a:xfrm>
          <a:off x="0" y="0"/>
          <a:ext cx="0" cy="0"/>
          <a:chOff x="0" y="0"/>
          <a:chExt cx="0" cy="0"/>
        </a:xfrm>
      </p:grpSpPr>
      <p:pic>
        <p:nvPicPr>
          <p:cNvPr id="23" name="Google Shape;23;p31"/>
          <p:cNvPicPr preferRelativeResize="0"/>
          <p:nvPr/>
        </p:nvPicPr>
        <p:blipFill rotWithShape="1">
          <a:blip r:embed="rId2">
            <a:alphaModFix/>
          </a:blip>
          <a:srcRect t="93049"/>
          <a:stretch/>
        </p:blipFill>
        <p:spPr>
          <a:xfrm>
            <a:off x="0" y="6381328"/>
            <a:ext cx="12192000" cy="476672"/>
          </a:xfrm>
          <a:prstGeom prst="rect">
            <a:avLst/>
          </a:prstGeom>
          <a:noFill/>
          <a:ln>
            <a:noFill/>
          </a:ln>
        </p:spPr>
      </p:pic>
      <p:sp>
        <p:nvSpPr>
          <p:cNvPr id="24" name="Google Shape;24;p31"/>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1">
                <a:solidFill>
                  <a:schemeClr val="lt1"/>
                </a:solidFill>
                <a:latin typeface="Tahoma"/>
                <a:ea typeface="Tahoma"/>
                <a:cs typeface="Tahoma"/>
                <a:sym typeface="Tahoma"/>
              </a:defRPr>
            </a:lvl1pPr>
            <a:lvl2pPr marL="0" lvl="1" indent="0" algn="ctr">
              <a:spcBef>
                <a:spcPts val="0"/>
              </a:spcBef>
              <a:buNone/>
              <a:defRPr sz="1000" b="1">
                <a:solidFill>
                  <a:schemeClr val="lt1"/>
                </a:solidFill>
                <a:latin typeface="Tahoma"/>
                <a:ea typeface="Tahoma"/>
                <a:cs typeface="Tahoma"/>
                <a:sym typeface="Tahoma"/>
              </a:defRPr>
            </a:lvl2pPr>
            <a:lvl3pPr marL="0" lvl="2" indent="0" algn="ctr">
              <a:spcBef>
                <a:spcPts val="0"/>
              </a:spcBef>
              <a:buNone/>
              <a:defRPr sz="1000" b="1">
                <a:solidFill>
                  <a:schemeClr val="lt1"/>
                </a:solidFill>
                <a:latin typeface="Tahoma"/>
                <a:ea typeface="Tahoma"/>
                <a:cs typeface="Tahoma"/>
                <a:sym typeface="Tahoma"/>
              </a:defRPr>
            </a:lvl3pPr>
            <a:lvl4pPr marL="0" lvl="3" indent="0" algn="ctr">
              <a:spcBef>
                <a:spcPts val="0"/>
              </a:spcBef>
              <a:buNone/>
              <a:defRPr sz="1000" b="1">
                <a:solidFill>
                  <a:schemeClr val="lt1"/>
                </a:solidFill>
                <a:latin typeface="Tahoma"/>
                <a:ea typeface="Tahoma"/>
                <a:cs typeface="Tahoma"/>
                <a:sym typeface="Tahoma"/>
              </a:defRPr>
            </a:lvl4pPr>
            <a:lvl5pPr marL="0" lvl="4" indent="0" algn="ctr">
              <a:spcBef>
                <a:spcPts val="0"/>
              </a:spcBef>
              <a:buNone/>
              <a:defRPr sz="1000" b="1">
                <a:solidFill>
                  <a:schemeClr val="lt1"/>
                </a:solidFill>
                <a:latin typeface="Tahoma"/>
                <a:ea typeface="Tahoma"/>
                <a:cs typeface="Tahoma"/>
                <a:sym typeface="Tahoma"/>
              </a:defRPr>
            </a:lvl5pPr>
            <a:lvl6pPr marL="0" lvl="5" indent="0" algn="ctr">
              <a:spcBef>
                <a:spcPts val="0"/>
              </a:spcBef>
              <a:buNone/>
              <a:defRPr sz="1000" b="1">
                <a:solidFill>
                  <a:schemeClr val="lt1"/>
                </a:solidFill>
                <a:latin typeface="Tahoma"/>
                <a:ea typeface="Tahoma"/>
                <a:cs typeface="Tahoma"/>
                <a:sym typeface="Tahoma"/>
              </a:defRPr>
            </a:lvl6pPr>
            <a:lvl7pPr marL="0" lvl="6" indent="0" algn="ctr">
              <a:spcBef>
                <a:spcPts val="0"/>
              </a:spcBef>
              <a:buNone/>
              <a:defRPr sz="1000" b="1">
                <a:solidFill>
                  <a:schemeClr val="lt1"/>
                </a:solidFill>
                <a:latin typeface="Tahoma"/>
                <a:ea typeface="Tahoma"/>
                <a:cs typeface="Tahoma"/>
                <a:sym typeface="Tahoma"/>
              </a:defRPr>
            </a:lvl7pPr>
            <a:lvl8pPr marL="0" lvl="7" indent="0" algn="ctr">
              <a:spcBef>
                <a:spcPts val="0"/>
              </a:spcBef>
              <a:buNone/>
              <a:defRPr sz="1000" b="1">
                <a:solidFill>
                  <a:schemeClr val="lt1"/>
                </a:solidFill>
                <a:latin typeface="Tahoma"/>
                <a:ea typeface="Tahoma"/>
                <a:cs typeface="Tahoma"/>
                <a:sym typeface="Tahoma"/>
              </a:defRPr>
            </a:lvl8pPr>
            <a:lvl9pPr marL="0" lvl="8" indent="0" algn="ctr">
              <a:spcBef>
                <a:spcPts val="0"/>
              </a:spcBef>
              <a:buNone/>
              <a:defRPr sz="1000" b="1">
                <a:solidFill>
                  <a:schemeClr val="lt1"/>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
        <p:nvSpPr>
          <p:cNvPr id="25" name="Google Shape;25;p31"/>
          <p:cNvSpPr/>
          <p:nvPr/>
        </p:nvSpPr>
        <p:spPr>
          <a:xfrm>
            <a:off x="239351" y="6584020"/>
            <a:ext cx="5272988" cy="2000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00" b="1">
                <a:solidFill>
                  <a:schemeClr val="lt1"/>
                </a:solidFill>
                <a:latin typeface="Tahoma"/>
                <a:ea typeface="Tahoma"/>
                <a:cs typeface="Tahoma"/>
                <a:sym typeface="Tahoma"/>
              </a:rPr>
              <a:t>Copyright© 2019 by PTT Digital Solutions Company Limited. All rights reserved</a:t>
            </a:r>
            <a:r>
              <a:rPr lang="en-US" sz="600">
                <a:solidFill>
                  <a:schemeClr val="lt1"/>
                </a:solidFill>
                <a:latin typeface="Tahoma"/>
                <a:ea typeface="Tahoma"/>
                <a:cs typeface="Tahoma"/>
                <a:sym typeface="Tahoma"/>
              </a:rPr>
              <a:t>.</a:t>
            </a:r>
            <a:endParaRPr/>
          </a:p>
        </p:txBody>
      </p:sp>
      <p:sp>
        <p:nvSpPr>
          <p:cNvPr id="26" name="Google Shape;26;p31"/>
          <p:cNvSpPr txBox="1">
            <a:spLocks noGrp="1"/>
          </p:cNvSpPr>
          <p:nvPr>
            <p:ph type="body" idx="1"/>
          </p:nvPr>
        </p:nvSpPr>
        <p:spPr>
          <a:xfrm>
            <a:off x="527386" y="980728"/>
            <a:ext cx="11120967" cy="5112568"/>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rgbClr val="262626"/>
              </a:buClr>
              <a:buSzPts val="1600"/>
              <a:buNone/>
              <a:defRPr sz="1600">
                <a:solidFill>
                  <a:srgbClr val="262626"/>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7" name="Google Shape;27;p31"/>
          <p:cNvPicPr preferRelativeResize="0"/>
          <p:nvPr/>
        </p:nvPicPr>
        <p:blipFill rotWithShape="1">
          <a:blip r:embed="rId3">
            <a:alphaModFix/>
          </a:blip>
          <a:srcRect/>
          <a:stretch/>
        </p:blipFill>
        <p:spPr>
          <a:xfrm>
            <a:off x="10992549" y="-27384"/>
            <a:ext cx="1057759" cy="475991"/>
          </a:xfrm>
          <a:prstGeom prst="rect">
            <a:avLst/>
          </a:prstGeom>
          <a:noFill/>
          <a:ln>
            <a:noFill/>
          </a:ln>
        </p:spPr>
      </p:pic>
      <p:sp>
        <p:nvSpPr>
          <p:cNvPr id="28" name="Google Shape;28;p31"/>
          <p:cNvSpPr txBox="1">
            <a:spLocks noGrp="1"/>
          </p:cNvSpPr>
          <p:nvPr>
            <p:ph type="body" idx="2"/>
          </p:nvPr>
        </p:nvSpPr>
        <p:spPr>
          <a:xfrm>
            <a:off x="527387" y="332656"/>
            <a:ext cx="9889094" cy="360040"/>
          </a:xfrm>
          <a:prstGeom prst="rect">
            <a:avLst/>
          </a:prstGeom>
          <a:noFill/>
          <a:ln>
            <a:noFill/>
          </a:ln>
        </p:spPr>
        <p:txBody>
          <a:bodyPr spcFirstLastPara="1" wrap="square" lIns="91425" tIns="45700" rIns="91425" bIns="45700" anchor="t" anchorCtr="0">
            <a:noAutofit/>
          </a:bodyPr>
          <a:lstStyle>
            <a:lvl1pPr marL="457200" lvl="0" indent="-228600" algn="l">
              <a:spcBef>
                <a:spcPts val="400"/>
              </a:spcBef>
              <a:spcAft>
                <a:spcPts val="0"/>
              </a:spcAft>
              <a:buClr>
                <a:schemeClr val="dk1"/>
              </a:buClr>
              <a:buSzPts val="2000"/>
              <a:buNone/>
              <a:defRPr sz="2000" b="1">
                <a:solidFill>
                  <a:schemeClr val="dk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9" name="Google Shape;29;p31"/>
          <p:cNvPicPr preferRelativeResize="0"/>
          <p:nvPr/>
        </p:nvPicPr>
        <p:blipFill rotWithShape="1">
          <a:blip r:embed="rId4">
            <a:alphaModFix/>
          </a:blip>
          <a:srcRect/>
          <a:stretch/>
        </p:blipFill>
        <p:spPr>
          <a:xfrm>
            <a:off x="10632504" y="188640"/>
            <a:ext cx="1087030" cy="63143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
        <p:cNvGrpSpPr/>
        <p:nvPr/>
      </p:nvGrpSpPr>
      <p:grpSpPr>
        <a:xfrm>
          <a:off x="0" y="0"/>
          <a:ext cx="0" cy="0"/>
          <a:chOff x="0" y="0"/>
          <a:chExt cx="0" cy="0"/>
        </a:xfrm>
      </p:grpSpPr>
      <p:sp>
        <p:nvSpPr>
          <p:cNvPr id="31" name="Google Shape;31;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6000"/>
              <a:buFont typeface="Tahom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dk1"/>
              </a:buClr>
              <a:buSzPts val="2000"/>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None/>
              <a:defRPr sz="1600"/>
            </a:lvl4pPr>
            <a:lvl5pPr lvl="4" algn="ctr">
              <a:spcBef>
                <a:spcPts val="320"/>
              </a:spcBef>
              <a:spcAft>
                <a:spcPts val="0"/>
              </a:spcAft>
              <a:buClr>
                <a:schemeClr val="dk1"/>
              </a:buClr>
              <a:buSzPts val="1600"/>
              <a:buNone/>
              <a:defRPr sz="1600"/>
            </a:lvl5pPr>
            <a:lvl6pPr lvl="5" algn="ctr">
              <a:spcBef>
                <a:spcPts val="320"/>
              </a:spcBef>
              <a:spcAft>
                <a:spcPts val="0"/>
              </a:spcAft>
              <a:buClr>
                <a:schemeClr val="dk1"/>
              </a:buClr>
              <a:buSzPts val="1600"/>
              <a:buNone/>
              <a:defRPr sz="1600"/>
            </a:lvl6pPr>
            <a:lvl7pPr lvl="6" algn="ctr">
              <a:spcBef>
                <a:spcPts val="320"/>
              </a:spcBef>
              <a:spcAft>
                <a:spcPts val="0"/>
              </a:spcAft>
              <a:buClr>
                <a:schemeClr val="dk1"/>
              </a:buClr>
              <a:buSzPts val="1600"/>
              <a:buNone/>
              <a:defRPr sz="1600"/>
            </a:lvl7pPr>
            <a:lvl8pPr lvl="7" algn="ctr">
              <a:spcBef>
                <a:spcPts val="320"/>
              </a:spcBef>
              <a:spcAft>
                <a:spcPts val="0"/>
              </a:spcAft>
              <a:buClr>
                <a:schemeClr val="dk1"/>
              </a:buClr>
              <a:buSzPts val="1600"/>
              <a:buNone/>
              <a:defRPr sz="1600"/>
            </a:lvl8pPr>
            <a:lvl9pPr lvl="8" algn="ctr">
              <a:spcBef>
                <a:spcPts val="320"/>
              </a:spcBef>
              <a:spcAft>
                <a:spcPts val="0"/>
              </a:spcAft>
              <a:buClr>
                <a:schemeClr val="dk1"/>
              </a:buClr>
              <a:buSzPts val="1600"/>
              <a:buNone/>
              <a:defRPr sz="1600"/>
            </a:lvl9pPr>
          </a:lstStyle>
          <a:p>
            <a:endParaRPr/>
          </a:p>
        </p:txBody>
      </p:sp>
      <p:sp>
        <p:nvSpPr>
          <p:cNvPr id="33" name="Google Shape;33;p32"/>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2"/>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2"/>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Title Page">
  <p:cSld name="4_Section Title Page">
    <p:spTree>
      <p:nvGrpSpPr>
        <p:cNvPr id="1" name="Shape 36"/>
        <p:cNvGrpSpPr/>
        <p:nvPr/>
      </p:nvGrpSpPr>
      <p:grpSpPr>
        <a:xfrm>
          <a:off x="0" y="0"/>
          <a:ext cx="0" cy="0"/>
          <a:chOff x="0" y="0"/>
          <a:chExt cx="0" cy="0"/>
        </a:xfrm>
      </p:grpSpPr>
      <p:pic>
        <p:nvPicPr>
          <p:cNvPr id="37" name="Google Shape;37;p33"/>
          <p:cNvPicPr preferRelativeResize="0"/>
          <p:nvPr/>
        </p:nvPicPr>
        <p:blipFill rotWithShape="1">
          <a:blip r:embed="rId2">
            <a:alphaModFix/>
          </a:blip>
          <a:srcRect/>
          <a:stretch/>
        </p:blipFill>
        <p:spPr>
          <a:xfrm>
            <a:off x="21336" y="0"/>
            <a:ext cx="12149328" cy="6858000"/>
          </a:xfrm>
          <a:prstGeom prst="rect">
            <a:avLst/>
          </a:prstGeom>
          <a:noFill/>
          <a:ln>
            <a:noFill/>
          </a:ln>
        </p:spPr>
      </p:pic>
      <p:sp>
        <p:nvSpPr>
          <p:cNvPr id="38" name="Google Shape;38;p33"/>
          <p:cNvSpPr/>
          <p:nvPr/>
        </p:nvSpPr>
        <p:spPr>
          <a:xfrm>
            <a:off x="6868453" y="6627769"/>
            <a:ext cx="5780275" cy="2000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 b="1">
                <a:solidFill>
                  <a:schemeClr val="lt1"/>
                </a:solidFill>
                <a:latin typeface="Tahoma"/>
                <a:ea typeface="Tahoma"/>
                <a:cs typeface="Tahoma"/>
                <a:sym typeface="Tahoma"/>
              </a:rPr>
              <a:t>Copyright© 2019 by PTT Digital Solutions Company Limited. All rights reserved</a:t>
            </a:r>
            <a:r>
              <a:rPr lang="en-US" sz="600">
                <a:solidFill>
                  <a:schemeClr val="lt1"/>
                </a:solidFill>
                <a:latin typeface="Tahoma"/>
                <a:ea typeface="Tahoma"/>
                <a:cs typeface="Tahoma"/>
                <a:sym typeface="Tahoma"/>
              </a:rPr>
              <a:t>.</a:t>
            </a:r>
            <a:endParaRPr/>
          </a:p>
        </p:txBody>
      </p:sp>
      <p:sp>
        <p:nvSpPr>
          <p:cNvPr id="39" name="Google Shape;39;p33"/>
          <p:cNvSpPr txBox="1"/>
          <p:nvPr/>
        </p:nvSpPr>
        <p:spPr>
          <a:xfrm>
            <a:off x="1199456" y="2175247"/>
            <a:ext cx="977259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70C0"/>
              </a:buClr>
              <a:buSzPts val="2400"/>
              <a:buFont typeface="Arial"/>
              <a:buNone/>
            </a:pPr>
            <a:r>
              <a:rPr lang="en-US" sz="2400" b="1" i="0" u="none" strike="noStrike" cap="none">
                <a:solidFill>
                  <a:srgbClr val="0070C0"/>
                </a:solidFill>
                <a:latin typeface="Arial"/>
                <a:ea typeface="Arial"/>
                <a:cs typeface="Arial"/>
                <a:sym typeface="Arial"/>
              </a:rPr>
              <a:t>“To be trusted digital solutions partner”</a:t>
            </a:r>
            <a:endParaRPr/>
          </a:p>
        </p:txBody>
      </p:sp>
      <p:pic>
        <p:nvPicPr>
          <p:cNvPr id="40" name="Google Shape;40;p33" descr="D:\zjaturapat.k(ห้ามลบ)\Desktop\Left\logo_ptt\SPIRIT.png"/>
          <p:cNvPicPr preferRelativeResize="0"/>
          <p:nvPr/>
        </p:nvPicPr>
        <p:blipFill rotWithShape="1">
          <a:blip r:embed="rId3">
            <a:alphaModFix/>
          </a:blip>
          <a:srcRect/>
          <a:stretch/>
        </p:blipFill>
        <p:spPr>
          <a:xfrm>
            <a:off x="5241025" y="620688"/>
            <a:ext cx="2223127" cy="1298245"/>
          </a:xfrm>
          <a:prstGeom prst="rect">
            <a:avLst/>
          </a:prstGeom>
          <a:noFill/>
          <a:ln>
            <a:noFill/>
          </a:ln>
        </p:spPr>
      </p:pic>
      <p:sp>
        <p:nvSpPr>
          <p:cNvPr id="41" name="Google Shape;41;p33"/>
          <p:cNvSpPr txBox="1"/>
          <p:nvPr/>
        </p:nvSpPr>
        <p:spPr>
          <a:xfrm>
            <a:off x="7920205" y="6330675"/>
            <a:ext cx="603799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www.pttdigital.com</a:t>
            </a:r>
            <a:endParaRPr/>
          </a:p>
        </p:txBody>
      </p:sp>
      <p:pic>
        <p:nvPicPr>
          <p:cNvPr id="42" name="Google Shape;42;p33"/>
          <p:cNvPicPr preferRelativeResize="0"/>
          <p:nvPr/>
        </p:nvPicPr>
        <p:blipFill rotWithShape="1">
          <a:blip r:embed="rId4">
            <a:alphaModFix/>
          </a:blip>
          <a:srcRect/>
          <a:stretch/>
        </p:blipFill>
        <p:spPr>
          <a:xfrm>
            <a:off x="1886684" y="423625"/>
            <a:ext cx="2769156" cy="1602270"/>
          </a:xfrm>
          <a:prstGeom prst="rect">
            <a:avLst/>
          </a:prstGeom>
          <a:noFill/>
          <a:ln>
            <a:noFill/>
          </a:ln>
        </p:spPr>
      </p:pic>
      <p:pic>
        <p:nvPicPr>
          <p:cNvPr id="43" name="Google Shape;43;p33"/>
          <p:cNvPicPr preferRelativeResize="0"/>
          <p:nvPr/>
        </p:nvPicPr>
        <p:blipFill rotWithShape="1">
          <a:blip r:embed="rId5">
            <a:alphaModFix/>
          </a:blip>
          <a:srcRect/>
          <a:stretch/>
        </p:blipFill>
        <p:spPr>
          <a:xfrm>
            <a:off x="8448291" y="465611"/>
            <a:ext cx="1392125" cy="142809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Section Title Page">
  <p:cSld name="2_Section Title Page">
    <p:spTree>
      <p:nvGrpSpPr>
        <p:cNvPr id="1" name="Shape 44"/>
        <p:cNvGrpSpPr/>
        <p:nvPr/>
      </p:nvGrpSpPr>
      <p:grpSpPr>
        <a:xfrm>
          <a:off x="0" y="0"/>
          <a:ext cx="0" cy="0"/>
          <a:chOff x="0" y="0"/>
          <a:chExt cx="0" cy="0"/>
        </a:xfrm>
      </p:grpSpPr>
      <p:pic>
        <p:nvPicPr>
          <p:cNvPr id="45" name="Google Shape;45;p34"/>
          <p:cNvPicPr preferRelativeResize="0"/>
          <p:nvPr/>
        </p:nvPicPr>
        <p:blipFill rotWithShape="1">
          <a:blip r:embed="rId2">
            <a:alphaModFix/>
          </a:blip>
          <a:srcRect t="93049"/>
          <a:stretch/>
        </p:blipFill>
        <p:spPr>
          <a:xfrm>
            <a:off x="0" y="6381328"/>
            <a:ext cx="12192000" cy="476672"/>
          </a:xfrm>
          <a:prstGeom prst="rect">
            <a:avLst/>
          </a:prstGeom>
          <a:noFill/>
          <a:ln>
            <a:noFill/>
          </a:ln>
        </p:spPr>
      </p:pic>
      <p:sp>
        <p:nvSpPr>
          <p:cNvPr id="46" name="Google Shape;46;p34"/>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1">
                <a:solidFill>
                  <a:schemeClr val="lt1"/>
                </a:solidFill>
                <a:latin typeface="Tahoma"/>
                <a:ea typeface="Tahoma"/>
                <a:cs typeface="Tahoma"/>
                <a:sym typeface="Tahoma"/>
              </a:defRPr>
            </a:lvl1pPr>
            <a:lvl2pPr marL="0" lvl="1" indent="0" algn="ctr">
              <a:spcBef>
                <a:spcPts val="0"/>
              </a:spcBef>
              <a:buNone/>
              <a:defRPr sz="1000" b="1">
                <a:solidFill>
                  <a:schemeClr val="lt1"/>
                </a:solidFill>
                <a:latin typeface="Tahoma"/>
                <a:ea typeface="Tahoma"/>
                <a:cs typeface="Tahoma"/>
                <a:sym typeface="Tahoma"/>
              </a:defRPr>
            </a:lvl2pPr>
            <a:lvl3pPr marL="0" lvl="2" indent="0" algn="ctr">
              <a:spcBef>
                <a:spcPts val="0"/>
              </a:spcBef>
              <a:buNone/>
              <a:defRPr sz="1000" b="1">
                <a:solidFill>
                  <a:schemeClr val="lt1"/>
                </a:solidFill>
                <a:latin typeface="Tahoma"/>
                <a:ea typeface="Tahoma"/>
                <a:cs typeface="Tahoma"/>
                <a:sym typeface="Tahoma"/>
              </a:defRPr>
            </a:lvl3pPr>
            <a:lvl4pPr marL="0" lvl="3" indent="0" algn="ctr">
              <a:spcBef>
                <a:spcPts val="0"/>
              </a:spcBef>
              <a:buNone/>
              <a:defRPr sz="1000" b="1">
                <a:solidFill>
                  <a:schemeClr val="lt1"/>
                </a:solidFill>
                <a:latin typeface="Tahoma"/>
                <a:ea typeface="Tahoma"/>
                <a:cs typeface="Tahoma"/>
                <a:sym typeface="Tahoma"/>
              </a:defRPr>
            </a:lvl4pPr>
            <a:lvl5pPr marL="0" lvl="4" indent="0" algn="ctr">
              <a:spcBef>
                <a:spcPts val="0"/>
              </a:spcBef>
              <a:buNone/>
              <a:defRPr sz="1000" b="1">
                <a:solidFill>
                  <a:schemeClr val="lt1"/>
                </a:solidFill>
                <a:latin typeface="Tahoma"/>
                <a:ea typeface="Tahoma"/>
                <a:cs typeface="Tahoma"/>
                <a:sym typeface="Tahoma"/>
              </a:defRPr>
            </a:lvl5pPr>
            <a:lvl6pPr marL="0" lvl="5" indent="0" algn="ctr">
              <a:spcBef>
                <a:spcPts val="0"/>
              </a:spcBef>
              <a:buNone/>
              <a:defRPr sz="1000" b="1">
                <a:solidFill>
                  <a:schemeClr val="lt1"/>
                </a:solidFill>
                <a:latin typeface="Tahoma"/>
                <a:ea typeface="Tahoma"/>
                <a:cs typeface="Tahoma"/>
                <a:sym typeface="Tahoma"/>
              </a:defRPr>
            </a:lvl6pPr>
            <a:lvl7pPr marL="0" lvl="6" indent="0" algn="ctr">
              <a:spcBef>
                <a:spcPts val="0"/>
              </a:spcBef>
              <a:buNone/>
              <a:defRPr sz="1000" b="1">
                <a:solidFill>
                  <a:schemeClr val="lt1"/>
                </a:solidFill>
                <a:latin typeface="Tahoma"/>
                <a:ea typeface="Tahoma"/>
                <a:cs typeface="Tahoma"/>
                <a:sym typeface="Tahoma"/>
              </a:defRPr>
            </a:lvl7pPr>
            <a:lvl8pPr marL="0" lvl="7" indent="0" algn="ctr">
              <a:spcBef>
                <a:spcPts val="0"/>
              </a:spcBef>
              <a:buNone/>
              <a:defRPr sz="1000" b="1">
                <a:solidFill>
                  <a:schemeClr val="lt1"/>
                </a:solidFill>
                <a:latin typeface="Tahoma"/>
                <a:ea typeface="Tahoma"/>
                <a:cs typeface="Tahoma"/>
                <a:sym typeface="Tahoma"/>
              </a:defRPr>
            </a:lvl8pPr>
            <a:lvl9pPr marL="0" lvl="8" indent="0" algn="ctr">
              <a:spcBef>
                <a:spcPts val="0"/>
              </a:spcBef>
              <a:buNone/>
              <a:defRPr sz="1000" b="1">
                <a:solidFill>
                  <a:schemeClr val="lt1"/>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
        <p:nvSpPr>
          <p:cNvPr id="47" name="Google Shape;47;p34"/>
          <p:cNvSpPr/>
          <p:nvPr/>
        </p:nvSpPr>
        <p:spPr>
          <a:xfrm>
            <a:off x="239351" y="6584020"/>
            <a:ext cx="5272988" cy="2000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00" b="1">
                <a:solidFill>
                  <a:schemeClr val="lt1"/>
                </a:solidFill>
                <a:latin typeface="Tahoma"/>
                <a:ea typeface="Tahoma"/>
                <a:cs typeface="Tahoma"/>
                <a:sym typeface="Tahoma"/>
              </a:rPr>
              <a:t>Copyright© 2019 by PTT Digital Solutions Company Limited. All rights reserved</a:t>
            </a:r>
            <a:r>
              <a:rPr lang="en-US" sz="600">
                <a:solidFill>
                  <a:schemeClr val="lt1"/>
                </a:solidFill>
                <a:latin typeface="Tahoma"/>
                <a:ea typeface="Tahoma"/>
                <a:cs typeface="Tahoma"/>
                <a:sym typeface="Tahoma"/>
              </a:rPr>
              <a:t>.</a:t>
            </a:r>
            <a:endParaRPr/>
          </a:p>
        </p:txBody>
      </p:sp>
      <p:sp>
        <p:nvSpPr>
          <p:cNvPr id="48" name="Google Shape;48;p34"/>
          <p:cNvSpPr txBox="1">
            <a:spLocks noGrp="1"/>
          </p:cNvSpPr>
          <p:nvPr>
            <p:ph type="body" idx="1"/>
          </p:nvPr>
        </p:nvSpPr>
        <p:spPr>
          <a:xfrm>
            <a:off x="8400256" y="980728"/>
            <a:ext cx="3319278" cy="5184576"/>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None/>
              <a:defRPr sz="1600">
                <a:solidFill>
                  <a:schemeClr val="dk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9" name="Google Shape;49;p34"/>
          <p:cNvPicPr preferRelativeResize="0"/>
          <p:nvPr/>
        </p:nvPicPr>
        <p:blipFill rotWithShape="1">
          <a:blip r:embed="rId3">
            <a:alphaModFix/>
          </a:blip>
          <a:srcRect/>
          <a:stretch/>
        </p:blipFill>
        <p:spPr>
          <a:xfrm>
            <a:off x="10992549" y="-27384"/>
            <a:ext cx="1057759" cy="475991"/>
          </a:xfrm>
          <a:prstGeom prst="rect">
            <a:avLst/>
          </a:prstGeom>
          <a:noFill/>
          <a:ln>
            <a:noFill/>
          </a:ln>
        </p:spPr>
      </p:pic>
      <p:sp>
        <p:nvSpPr>
          <p:cNvPr id="50" name="Google Shape;50;p34"/>
          <p:cNvSpPr txBox="1">
            <a:spLocks noGrp="1"/>
          </p:cNvSpPr>
          <p:nvPr>
            <p:ph type="body" idx="2"/>
          </p:nvPr>
        </p:nvSpPr>
        <p:spPr>
          <a:xfrm>
            <a:off x="527386" y="980728"/>
            <a:ext cx="7728854" cy="5184576"/>
          </a:xfrm>
          <a:prstGeom prst="rect">
            <a:avLst/>
          </a:prstGeom>
          <a:noFill/>
          <a:ln>
            <a:noFill/>
          </a:ln>
        </p:spPr>
        <p:txBody>
          <a:bodyPr spcFirstLastPara="1" wrap="square" lIns="91425" tIns="45700" rIns="91425" bIns="45700" anchor="t" anchorCtr="0">
            <a:normAutofit/>
          </a:bodyPr>
          <a:lstStyle>
            <a:lvl1pPr marL="457200" lvl="0" indent="-228600" algn="l">
              <a:spcBef>
                <a:spcPts val="640"/>
              </a:spcBef>
              <a:spcAft>
                <a:spcPts val="0"/>
              </a:spcAft>
              <a:buClr>
                <a:schemeClr val="dk1"/>
              </a:buClr>
              <a:buSzPts val="3200"/>
              <a:buNon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1" name="Google Shape;51;p34"/>
          <p:cNvPicPr preferRelativeResize="0"/>
          <p:nvPr/>
        </p:nvPicPr>
        <p:blipFill rotWithShape="1">
          <a:blip r:embed="rId4">
            <a:alphaModFix/>
          </a:blip>
          <a:srcRect/>
          <a:stretch/>
        </p:blipFill>
        <p:spPr>
          <a:xfrm>
            <a:off x="10632504" y="188640"/>
            <a:ext cx="1087030" cy="631432"/>
          </a:xfrm>
          <a:prstGeom prst="rect">
            <a:avLst/>
          </a:prstGeom>
          <a:noFill/>
          <a:ln>
            <a:noFill/>
          </a:ln>
        </p:spPr>
      </p:pic>
      <p:sp>
        <p:nvSpPr>
          <p:cNvPr id="52" name="Google Shape;52;p34"/>
          <p:cNvSpPr txBox="1">
            <a:spLocks noGrp="1"/>
          </p:cNvSpPr>
          <p:nvPr>
            <p:ph type="body" idx="3"/>
          </p:nvPr>
        </p:nvSpPr>
        <p:spPr>
          <a:xfrm>
            <a:off x="527387" y="332656"/>
            <a:ext cx="9889094" cy="360040"/>
          </a:xfrm>
          <a:prstGeom prst="rect">
            <a:avLst/>
          </a:prstGeom>
          <a:noFill/>
          <a:ln>
            <a:noFill/>
          </a:ln>
        </p:spPr>
        <p:txBody>
          <a:bodyPr spcFirstLastPara="1" wrap="square" lIns="91425" tIns="45700" rIns="91425" bIns="45700" anchor="t" anchorCtr="0">
            <a:noAutofit/>
          </a:bodyPr>
          <a:lstStyle>
            <a:lvl1pPr marL="457200" lvl="0" indent="-228600" algn="l">
              <a:spcBef>
                <a:spcPts val="400"/>
              </a:spcBef>
              <a:spcAft>
                <a:spcPts val="0"/>
              </a:spcAft>
              <a:buClr>
                <a:schemeClr val="dk1"/>
              </a:buClr>
              <a:buSzPts val="2000"/>
              <a:buNone/>
              <a:defRPr sz="2000" b="1">
                <a:solidFill>
                  <a:schemeClr val="dk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Section Title Page">
  <p:cSld name="3_Section Title Page">
    <p:spTree>
      <p:nvGrpSpPr>
        <p:cNvPr id="1" name="Shape 53"/>
        <p:cNvGrpSpPr/>
        <p:nvPr/>
      </p:nvGrpSpPr>
      <p:grpSpPr>
        <a:xfrm>
          <a:off x="0" y="0"/>
          <a:ext cx="0" cy="0"/>
          <a:chOff x="0" y="0"/>
          <a:chExt cx="0" cy="0"/>
        </a:xfrm>
      </p:grpSpPr>
      <p:pic>
        <p:nvPicPr>
          <p:cNvPr id="54" name="Google Shape;54;p35"/>
          <p:cNvPicPr preferRelativeResize="0"/>
          <p:nvPr/>
        </p:nvPicPr>
        <p:blipFill rotWithShape="1">
          <a:blip r:embed="rId2">
            <a:alphaModFix/>
          </a:blip>
          <a:srcRect t="93049"/>
          <a:stretch/>
        </p:blipFill>
        <p:spPr>
          <a:xfrm>
            <a:off x="0" y="6381328"/>
            <a:ext cx="12192000" cy="476672"/>
          </a:xfrm>
          <a:prstGeom prst="rect">
            <a:avLst/>
          </a:prstGeom>
          <a:noFill/>
          <a:ln>
            <a:noFill/>
          </a:ln>
        </p:spPr>
      </p:pic>
      <p:sp>
        <p:nvSpPr>
          <p:cNvPr id="55" name="Google Shape;55;p35"/>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1">
                <a:solidFill>
                  <a:schemeClr val="lt1"/>
                </a:solidFill>
                <a:latin typeface="Tahoma"/>
                <a:ea typeface="Tahoma"/>
                <a:cs typeface="Tahoma"/>
                <a:sym typeface="Tahoma"/>
              </a:defRPr>
            </a:lvl1pPr>
            <a:lvl2pPr marL="0" lvl="1" indent="0" algn="ctr">
              <a:spcBef>
                <a:spcPts val="0"/>
              </a:spcBef>
              <a:buNone/>
              <a:defRPr sz="1000" b="1">
                <a:solidFill>
                  <a:schemeClr val="lt1"/>
                </a:solidFill>
                <a:latin typeface="Tahoma"/>
                <a:ea typeface="Tahoma"/>
                <a:cs typeface="Tahoma"/>
                <a:sym typeface="Tahoma"/>
              </a:defRPr>
            </a:lvl2pPr>
            <a:lvl3pPr marL="0" lvl="2" indent="0" algn="ctr">
              <a:spcBef>
                <a:spcPts val="0"/>
              </a:spcBef>
              <a:buNone/>
              <a:defRPr sz="1000" b="1">
                <a:solidFill>
                  <a:schemeClr val="lt1"/>
                </a:solidFill>
                <a:latin typeface="Tahoma"/>
                <a:ea typeface="Tahoma"/>
                <a:cs typeface="Tahoma"/>
                <a:sym typeface="Tahoma"/>
              </a:defRPr>
            </a:lvl3pPr>
            <a:lvl4pPr marL="0" lvl="3" indent="0" algn="ctr">
              <a:spcBef>
                <a:spcPts val="0"/>
              </a:spcBef>
              <a:buNone/>
              <a:defRPr sz="1000" b="1">
                <a:solidFill>
                  <a:schemeClr val="lt1"/>
                </a:solidFill>
                <a:latin typeface="Tahoma"/>
                <a:ea typeface="Tahoma"/>
                <a:cs typeface="Tahoma"/>
                <a:sym typeface="Tahoma"/>
              </a:defRPr>
            </a:lvl4pPr>
            <a:lvl5pPr marL="0" lvl="4" indent="0" algn="ctr">
              <a:spcBef>
                <a:spcPts val="0"/>
              </a:spcBef>
              <a:buNone/>
              <a:defRPr sz="1000" b="1">
                <a:solidFill>
                  <a:schemeClr val="lt1"/>
                </a:solidFill>
                <a:latin typeface="Tahoma"/>
                <a:ea typeface="Tahoma"/>
                <a:cs typeface="Tahoma"/>
                <a:sym typeface="Tahoma"/>
              </a:defRPr>
            </a:lvl5pPr>
            <a:lvl6pPr marL="0" lvl="5" indent="0" algn="ctr">
              <a:spcBef>
                <a:spcPts val="0"/>
              </a:spcBef>
              <a:buNone/>
              <a:defRPr sz="1000" b="1">
                <a:solidFill>
                  <a:schemeClr val="lt1"/>
                </a:solidFill>
                <a:latin typeface="Tahoma"/>
                <a:ea typeface="Tahoma"/>
                <a:cs typeface="Tahoma"/>
                <a:sym typeface="Tahoma"/>
              </a:defRPr>
            </a:lvl6pPr>
            <a:lvl7pPr marL="0" lvl="6" indent="0" algn="ctr">
              <a:spcBef>
                <a:spcPts val="0"/>
              </a:spcBef>
              <a:buNone/>
              <a:defRPr sz="1000" b="1">
                <a:solidFill>
                  <a:schemeClr val="lt1"/>
                </a:solidFill>
                <a:latin typeface="Tahoma"/>
                <a:ea typeface="Tahoma"/>
                <a:cs typeface="Tahoma"/>
                <a:sym typeface="Tahoma"/>
              </a:defRPr>
            </a:lvl7pPr>
            <a:lvl8pPr marL="0" lvl="7" indent="0" algn="ctr">
              <a:spcBef>
                <a:spcPts val="0"/>
              </a:spcBef>
              <a:buNone/>
              <a:defRPr sz="1000" b="1">
                <a:solidFill>
                  <a:schemeClr val="lt1"/>
                </a:solidFill>
                <a:latin typeface="Tahoma"/>
                <a:ea typeface="Tahoma"/>
                <a:cs typeface="Tahoma"/>
                <a:sym typeface="Tahoma"/>
              </a:defRPr>
            </a:lvl8pPr>
            <a:lvl9pPr marL="0" lvl="8" indent="0" algn="ctr">
              <a:spcBef>
                <a:spcPts val="0"/>
              </a:spcBef>
              <a:buNone/>
              <a:defRPr sz="1000" b="1">
                <a:solidFill>
                  <a:schemeClr val="lt1"/>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
        <p:nvSpPr>
          <p:cNvPr id="56" name="Google Shape;56;p35"/>
          <p:cNvSpPr/>
          <p:nvPr/>
        </p:nvSpPr>
        <p:spPr>
          <a:xfrm>
            <a:off x="239351" y="6584020"/>
            <a:ext cx="5272988" cy="2000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00" b="1">
                <a:solidFill>
                  <a:schemeClr val="lt1"/>
                </a:solidFill>
                <a:latin typeface="Tahoma"/>
                <a:ea typeface="Tahoma"/>
                <a:cs typeface="Tahoma"/>
                <a:sym typeface="Tahoma"/>
              </a:rPr>
              <a:t>Copyright© 2019 by PTT Digital Solutions Company Limited. All rights reserved</a:t>
            </a:r>
            <a:r>
              <a:rPr lang="en-US" sz="600">
                <a:solidFill>
                  <a:schemeClr val="lt1"/>
                </a:solidFill>
                <a:latin typeface="Tahoma"/>
                <a:ea typeface="Tahoma"/>
                <a:cs typeface="Tahoma"/>
                <a:sym typeface="Tahoma"/>
              </a:rPr>
              <a:t>.</a:t>
            </a:r>
            <a:endParaRPr/>
          </a:p>
        </p:txBody>
      </p:sp>
      <p:sp>
        <p:nvSpPr>
          <p:cNvPr id="57" name="Google Shape;57;p35"/>
          <p:cNvSpPr txBox="1">
            <a:spLocks noGrp="1"/>
          </p:cNvSpPr>
          <p:nvPr>
            <p:ph type="body" idx="1"/>
          </p:nvPr>
        </p:nvSpPr>
        <p:spPr>
          <a:xfrm>
            <a:off x="527386" y="5244088"/>
            <a:ext cx="11120967" cy="993224"/>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None/>
              <a:defRPr sz="1600">
                <a:solidFill>
                  <a:schemeClr val="dk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8" name="Google Shape;58;p35"/>
          <p:cNvPicPr preferRelativeResize="0"/>
          <p:nvPr/>
        </p:nvPicPr>
        <p:blipFill rotWithShape="1">
          <a:blip r:embed="rId3">
            <a:alphaModFix/>
          </a:blip>
          <a:srcRect/>
          <a:stretch/>
        </p:blipFill>
        <p:spPr>
          <a:xfrm>
            <a:off x="10992549" y="-27384"/>
            <a:ext cx="1057759" cy="475991"/>
          </a:xfrm>
          <a:prstGeom prst="rect">
            <a:avLst/>
          </a:prstGeom>
          <a:noFill/>
          <a:ln>
            <a:noFill/>
          </a:ln>
        </p:spPr>
      </p:pic>
      <p:sp>
        <p:nvSpPr>
          <p:cNvPr id="59" name="Google Shape;59;p35"/>
          <p:cNvSpPr txBox="1">
            <a:spLocks noGrp="1"/>
          </p:cNvSpPr>
          <p:nvPr>
            <p:ph type="body" idx="2"/>
          </p:nvPr>
        </p:nvSpPr>
        <p:spPr>
          <a:xfrm>
            <a:off x="2875845" y="908720"/>
            <a:ext cx="7540636" cy="4104456"/>
          </a:xfrm>
          <a:prstGeom prst="rect">
            <a:avLst/>
          </a:prstGeom>
          <a:noFill/>
          <a:ln>
            <a:noFill/>
          </a:ln>
        </p:spPr>
        <p:txBody>
          <a:bodyPr spcFirstLastPara="1" wrap="square" lIns="91425" tIns="45700" rIns="91425" bIns="45700" anchor="t" anchorCtr="0">
            <a:normAutofit/>
          </a:bodyPr>
          <a:lstStyle>
            <a:lvl1pPr marL="457200" lvl="0" indent="-228600" algn="l">
              <a:spcBef>
                <a:spcPts val="640"/>
              </a:spcBef>
              <a:spcAft>
                <a:spcPts val="0"/>
              </a:spcAft>
              <a:buClr>
                <a:schemeClr val="dk1"/>
              </a:buClr>
              <a:buSzPts val="3200"/>
              <a:buNon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60" name="Google Shape;60;p35"/>
          <p:cNvPicPr preferRelativeResize="0"/>
          <p:nvPr/>
        </p:nvPicPr>
        <p:blipFill rotWithShape="1">
          <a:blip r:embed="rId4">
            <a:alphaModFix/>
          </a:blip>
          <a:srcRect/>
          <a:stretch/>
        </p:blipFill>
        <p:spPr>
          <a:xfrm>
            <a:off x="10632504" y="188640"/>
            <a:ext cx="1087030" cy="631432"/>
          </a:xfrm>
          <a:prstGeom prst="rect">
            <a:avLst/>
          </a:prstGeom>
          <a:noFill/>
          <a:ln>
            <a:noFill/>
          </a:ln>
        </p:spPr>
      </p:pic>
      <p:sp>
        <p:nvSpPr>
          <p:cNvPr id="61" name="Google Shape;61;p35"/>
          <p:cNvSpPr txBox="1">
            <a:spLocks noGrp="1"/>
          </p:cNvSpPr>
          <p:nvPr>
            <p:ph type="body" idx="3"/>
          </p:nvPr>
        </p:nvSpPr>
        <p:spPr>
          <a:xfrm>
            <a:off x="527387" y="332656"/>
            <a:ext cx="9889094" cy="360040"/>
          </a:xfrm>
          <a:prstGeom prst="rect">
            <a:avLst/>
          </a:prstGeom>
          <a:noFill/>
          <a:ln>
            <a:noFill/>
          </a:ln>
        </p:spPr>
        <p:txBody>
          <a:bodyPr spcFirstLastPara="1" wrap="square" lIns="91425" tIns="45700" rIns="91425" bIns="45700" anchor="t" anchorCtr="0">
            <a:noAutofit/>
          </a:bodyPr>
          <a:lstStyle>
            <a:lvl1pPr marL="457200" lvl="0" indent="-228600" algn="l">
              <a:spcBef>
                <a:spcPts val="400"/>
              </a:spcBef>
              <a:spcAft>
                <a:spcPts val="0"/>
              </a:spcAft>
              <a:buClr>
                <a:schemeClr val="dk1"/>
              </a:buClr>
              <a:buSzPts val="2000"/>
              <a:buNone/>
              <a:defRPr sz="2000" b="1">
                <a:solidFill>
                  <a:schemeClr val="dk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Section Title Page">
  <p:cSld name="1_Section Title Page">
    <p:spTree>
      <p:nvGrpSpPr>
        <p:cNvPr id="1" name="Shape 62"/>
        <p:cNvGrpSpPr/>
        <p:nvPr/>
      </p:nvGrpSpPr>
      <p:grpSpPr>
        <a:xfrm>
          <a:off x="0" y="0"/>
          <a:ext cx="0" cy="0"/>
          <a:chOff x="0" y="0"/>
          <a:chExt cx="0" cy="0"/>
        </a:xfrm>
      </p:grpSpPr>
      <p:pic>
        <p:nvPicPr>
          <p:cNvPr id="63" name="Google Shape;63;p36"/>
          <p:cNvPicPr preferRelativeResize="0"/>
          <p:nvPr/>
        </p:nvPicPr>
        <p:blipFill rotWithShape="1">
          <a:blip r:embed="rId2">
            <a:alphaModFix/>
          </a:blip>
          <a:srcRect/>
          <a:stretch/>
        </p:blipFill>
        <p:spPr>
          <a:xfrm>
            <a:off x="42672" y="-3705"/>
            <a:ext cx="12149328" cy="6858000"/>
          </a:xfrm>
          <a:prstGeom prst="rect">
            <a:avLst/>
          </a:prstGeom>
          <a:noFill/>
          <a:ln>
            <a:noFill/>
          </a:ln>
        </p:spPr>
      </p:pic>
      <p:sp>
        <p:nvSpPr>
          <p:cNvPr id="64" name="Google Shape;64;p36"/>
          <p:cNvSpPr/>
          <p:nvPr/>
        </p:nvSpPr>
        <p:spPr>
          <a:xfrm>
            <a:off x="6868453" y="6627769"/>
            <a:ext cx="5780275" cy="2000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 b="1">
                <a:solidFill>
                  <a:schemeClr val="lt1"/>
                </a:solidFill>
                <a:latin typeface="Tahoma"/>
                <a:ea typeface="Tahoma"/>
                <a:cs typeface="Tahoma"/>
                <a:sym typeface="Tahoma"/>
              </a:rPr>
              <a:t>Copyright© 2019 by PTT Digital Solutions Company Limited. All rights reserved</a:t>
            </a:r>
            <a:r>
              <a:rPr lang="en-US" sz="600">
                <a:solidFill>
                  <a:schemeClr val="lt1"/>
                </a:solidFill>
                <a:latin typeface="Tahoma"/>
                <a:ea typeface="Tahoma"/>
                <a:cs typeface="Tahoma"/>
                <a:sym typeface="Tahoma"/>
              </a:rPr>
              <a:t>.</a:t>
            </a:r>
            <a:endParaRPr/>
          </a:p>
        </p:txBody>
      </p:sp>
      <p:sp>
        <p:nvSpPr>
          <p:cNvPr id="65" name="Google Shape;65;p36"/>
          <p:cNvSpPr txBox="1"/>
          <p:nvPr/>
        </p:nvSpPr>
        <p:spPr>
          <a:xfrm>
            <a:off x="1199456" y="2175247"/>
            <a:ext cx="977259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70C0"/>
              </a:buClr>
              <a:buSzPts val="2400"/>
              <a:buFont typeface="Arial"/>
              <a:buNone/>
            </a:pPr>
            <a:r>
              <a:rPr lang="en-US" sz="2400" b="1" i="0" u="none" strike="noStrike" cap="none">
                <a:solidFill>
                  <a:srgbClr val="0070C0"/>
                </a:solidFill>
                <a:latin typeface="Arial"/>
                <a:ea typeface="Arial"/>
                <a:cs typeface="Arial"/>
                <a:sym typeface="Arial"/>
              </a:rPr>
              <a:t>“To be trusted digital solutions partner”</a:t>
            </a:r>
            <a:endParaRPr/>
          </a:p>
        </p:txBody>
      </p:sp>
      <p:pic>
        <p:nvPicPr>
          <p:cNvPr id="66" name="Google Shape;66;p36" descr="D:\zjaturapat.k(ห้ามลบ)\Desktop\Left\logo_ptt\SPIRIT.png"/>
          <p:cNvPicPr preferRelativeResize="0"/>
          <p:nvPr/>
        </p:nvPicPr>
        <p:blipFill rotWithShape="1">
          <a:blip r:embed="rId3">
            <a:alphaModFix/>
          </a:blip>
          <a:srcRect/>
          <a:stretch/>
        </p:blipFill>
        <p:spPr>
          <a:xfrm>
            <a:off x="5241025" y="620688"/>
            <a:ext cx="2223127" cy="1298245"/>
          </a:xfrm>
          <a:prstGeom prst="rect">
            <a:avLst/>
          </a:prstGeom>
          <a:noFill/>
          <a:ln>
            <a:noFill/>
          </a:ln>
        </p:spPr>
      </p:pic>
      <p:sp>
        <p:nvSpPr>
          <p:cNvPr id="67" name="Google Shape;67;p36"/>
          <p:cNvSpPr txBox="1"/>
          <p:nvPr/>
        </p:nvSpPr>
        <p:spPr>
          <a:xfrm>
            <a:off x="7920205" y="6330675"/>
            <a:ext cx="603799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www.pttdigital.com</a:t>
            </a:r>
            <a:endParaRPr/>
          </a:p>
        </p:txBody>
      </p:sp>
      <p:pic>
        <p:nvPicPr>
          <p:cNvPr id="68" name="Google Shape;68;p36"/>
          <p:cNvPicPr preferRelativeResize="0"/>
          <p:nvPr/>
        </p:nvPicPr>
        <p:blipFill rotWithShape="1">
          <a:blip r:embed="rId4">
            <a:alphaModFix/>
          </a:blip>
          <a:srcRect/>
          <a:stretch/>
        </p:blipFill>
        <p:spPr>
          <a:xfrm>
            <a:off x="1886684" y="423625"/>
            <a:ext cx="2769156" cy="1602270"/>
          </a:xfrm>
          <a:prstGeom prst="rect">
            <a:avLst/>
          </a:prstGeom>
          <a:noFill/>
          <a:ln>
            <a:noFill/>
          </a:ln>
        </p:spPr>
      </p:pic>
      <p:pic>
        <p:nvPicPr>
          <p:cNvPr id="69" name="Google Shape;69;p36"/>
          <p:cNvPicPr preferRelativeResize="0"/>
          <p:nvPr/>
        </p:nvPicPr>
        <p:blipFill rotWithShape="1">
          <a:blip r:embed="rId5">
            <a:alphaModFix/>
          </a:blip>
          <a:srcRect/>
          <a:stretch/>
        </p:blipFill>
        <p:spPr>
          <a:xfrm>
            <a:off x="8448291" y="465611"/>
            <a:ext cx="1392125" cy="142809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Tahoma"/>
              <a:buNone/>
              <a:defRPr sz="4400" b="0" i="0" u="none" strike="noStrike" cap="none">
                <a:solidFill>
                  <a:schemeClr val="dk1"/>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609600" y="1600206"/>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Tahoma"/>
                <a:ea typeface="Tahoma"/>
                <a:cs typeface="Tahoma"/>
                <a:sym typeface="Tahoma"/>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Tahoma"/>
                <a:ea typeface="Tahoma"/>
                <a:cs typeface="Tahoma"/>
                <a:sym typeface="Tahoma"/>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Tahoma"/>
                <a:ea typeface="Tahoma"/>
                <a:cs typeface="Tahoma"/>
                <a:sym typeface="Tahom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9pPr>
          </a:lstStyle>
          <a:p>
            <a:endParaRPr/>
          </a:p>
        </p:txBody>
      </p:sp>
      <p:sp>
        <p:nvSpPr>
          <p:cNvPr id="12" name="Google Shape;12;p29"/>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Tahoma"/>
                <a:ea typeface="Tahoma"/>
                <a:cs typeface="Tahoma"/>
                <a:sym typeface="Tahoma"/>
              </a:defRPr>
            </a:lvl1pPr>
            <a:lvl2pPr marR="0" lvl="1" algn="l" rtl="0">
              <a:spcBef>
                <a:spcPts val="0"/>
              </a:spcBef>
              <a:spcAft>
                <a:spcPts val="0"/>
              </a:spcAft>
              <a:buSzPts val="1400"/>
              <a:buNone/>
              <a:defRPr sz="28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28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28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28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28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28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28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2800" b="0" i="0" u="none" strike="noStrike" cap="none">
                <a:solidFill>
                  <a:schemeClr val="dk1"/>
                </a:solidFill>
                <a:latin typeface="Tahoma"/>
                <a:ea typeface="Tahoma"/>
                <a:cs typeface="Tahoma"/>
                <a:sym typeface="Tahoma"/>
              </a:defRPr>
            </a:lvl9pPr>
          </a:lstStyle>
          <a:p>
            <a:endParaRPr/>
          </a:p>
        </p:txBody>
      </p:sp>
      <p:sp>
        <p:nvSpPr>
          <p:cNvPr id="13" name="Google Shape;13;p29"/>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ahoma"/>
                <a:ea typeface="Tahoma"/>
                <a:cs typeface="Tahoma"/>
                <a:sym typeface="Tahoma"/>
              </a:defRPr>
            </a:lvl1pPr>
            <a:lvl2pPr marR="0" lvl="1" algn="l" rtl="0">
              <a:spcBef>
                <a:spcPts val="0"/>
              </a:spcBef>
              <a:spcAft>
                <a:spcPts val="0"/>
              </a:spcAft>
              <a:buSzPts val="1400"/>
              <a:buNone/>
              <a:defRPr sz="28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28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28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28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28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28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28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2800" b="0" i="0" u="none" strike="noStrike" cap="none">
                <a:solidFill>
                  <a:schemeClr val="dk1"/>
                </a:solidFill>
                <a:latin typeface="Tahoma"/>
                <a:ea typeface="Tahoma"/>
                <a:cs typeface="Tahoma"/>
                <a:sym typeface="Tahoma"/>
              </a:defRPr>
            </a:lvl9pPr>
          </a:lstStyle>
          <a:p>
            <a:endParaRPr/>
          </a:p>
        </p:txBody>
      </p:sp>
      <p:sp>
        <p:nvSpPr>
          <p:cNvPr id="14" name="Google Shape;14;p29"/>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Tahoma"/>
                <a:ea typeface="Tahoma"/>
                <a:cs typeface="Tahoma"/>
                <a:sym typeface="Tahoma"/>
              </a:defRPr>
            </a:lvl1pPr>
            <a:lvl2pPr marL="0" marR="0" lvl="1" indent="0" algn="r" rtl="0">
              <a:spcBef>
                <a:spcPts val="0"/>
              </a:spcBef>
              <a:buNone/>
              <a:defRPr sz="1200" b="0" i="0" u="none" strike="noStrike" cap="none">
                <a:solidFill>
                  <a:srgbClr val="888888"/>
                </a:solidFill>
                <a:latin typeface="Tahoma"/>
                <a:ea typeface="Tahoma"/>
                <a:cs typeface="Tahoma"/>
                <a:sym typeface="Tahoma"/>
              </a:defRPr>
            </a:lvl2pPr>
            <a:lvl3pPr marL="0" marR="0" lvl="2" indent="0" algn="r" rtl="0">
              <a:spcBef>
                <a:spcPts val="0"/>
              </a:spcBef>
              <a:buNone/>
              <a:defRPr sz="1200" b="0" i="0" u="none" strike="noStrike" cap="none">
                <a:solidFill>
                  <a:srgbClr val="888888"/>
                </a:solidFill>
                <a:latin typeface="Tahoma"/>
                <a:ea typeface="Tahoma"/>
                <a:cs typeface="Tahoma"/>
                <a:sym typeface="Tahoma"/>
              </a:defRPr>
            </a:lvl3pPr>
            <a:lvl4pPr marL="0" marR="0" lvl="3" indent="0" algn="r" rtl="0">
              <a:spcBef>
                <a:spcPts val="0"/>
              </a:spcBef>
              <a:buNone/>
              <a:defRPr sz="1200" b="0" i="0" u="none" strike="noStrike" cap="none">
                <a:solidFill>
                  <a:srgbClr val="888888"/>
                </a:solidFill>
                <a:latin typeface="Tahoma"/>
                <a:ea typeface="Tahoma"/>
                <a:cs typeface="Tahoma"/>
                <a:sym typeface="Tahoma"/>
              </a:defRPr>
            </a:lvl4pPr>
            <a:lvl5pPr marL="0" marR="0" lvl="4" indent="0" algn="r" rtl="0">
              <a:spcBef>
                <a:spcPts val="0"/>
              </a:spcBef>
              <a:buNone/>
              <a:defRPr sz="1200" b="0" i="0" u="none" strike="noStrike" cap="none">
                <a:solidFill>
                  <a:srgbClr val="888888"/>
                </a:solidFill>
                <a:latin typeface="Tahoma"/>
                <a:ea typeface="Tahoma"/>
                <a:cs typeface="Tahoma"/>
                <a:sym typeface="Tahoma"/>
              </a:defRPr>
            </a:lvl5pPr>
            <a:lvl6pPr marL="0" marR="0" lvl="5" indent="0" algn="r" rtl="0">
              <a:spcBef>
                <a:spcPts val="0"/>
              </a:spcBef>
              <a:buNone/>
              <a:defRPr sz="1200" b="0" i="0" u="none" strike="noStrike" cap="none">
                <a:solidFill>
                  <a:srgbClr val="888888"/>
                </a:solidFill>
                <a:latin typeface="Tahoma"/>
                <a:ea typeface="Tahoma"/>
                <a:cs typeface="Tahoma"/>
                <a:sym typeface="Tahoma"/>
              </a:defRPr>
            </a:lvl6pPr>
            <a:lvl7pPr marL="0" marR="0" lvl="6" indent="0" algn="r" rtl="0">
              <a:spcBef>
                <a:spcPts val="0"/>
              </a:spcBef>
              <a:buNone/>
              <a:defRPr sz="1200" b="0" i="0" u="none" strike="noStrike" cap="none">
                <a:solidFill>
                  <a:srgbClr val="888888"/>
                </a:solidFill>
                <a:latin typeface="Tahoma"/>
                <a:ea typeface="Tahoma"/>
                <a:cs typeface="Tahoma"/>
                <a:sym typeface="Tahoma"/>
              </a:defRPr>
            </a:lvl7pPr>
            <a:lvl8pPr marL="0" marR="0" lvl="7" indent="0" algn="r" rtl="0">
              <a:spcBef>
                <a:spcPts val="0"/>
              </a:spcBef>
              <a:buNone/>
              <a:defRPr sz="1200" b="0" i="0" u="none" strike="noStrike" cap="none">
                <a:solidFill>
                  <a:srgbClr val="888888"/>
                </a:solidFill>
                <a:latin typeface="Tahoma"/>
                <a:ea typeface="Tahoma"/>
                <a:cs typeface="Tahoma"/>
                <a:sym typeface="Tahoma"/>
              </a:defRPr>
            </a:lvl8pPr>
            <a:lvl9pPr marL="0" marR="0" lvl="8" indent="0" algn="r" rtl="0">
              <a:spcBef>
                <a:spcPts val="0"/>
              </a:spcBef>
              <a:buNone/>
              <a:defRPr sz="1200" b="0" i="0" u="none" strike="noStrike" cap="none">
                <a:solidFill>
                  <a:srgbClr val="888888"/>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mailto:0.8*@BalticRate)+20-13" TargetMode="External"/><Relationship Id="rId4" Type="http://schemas.openxmlformats.org/officeDocument/2006/relationships/hyperlink" Target="mailto:%7B@C3CP+(0.8*@BalticRat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63.png"/><Relationship Id="rId2" Type="http://schemas.openxmlformats.org/officeDocument/2006/relationships/notesSlide" Target="../notesSlides/notesSlide28.xml"/><Relationship Id="rId16"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2.png"/><Relationship Id="rId5" Type="http://schemas.openxmlformats.org/officeDocument/2006/relationships/image" Target="../media/image57.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6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
          <p:cNvSpPr txBox="1">
            <a:spLocks noGrp="1"/>
          </p:cNvSpPr>
          <p:nvPr>
            <p:ph type="body" idx="1"/>
          </p:nvPr>
        </p:nvSpPr>
        <p:spPr>
          <a:xfrm>
            <a:off x="7752184" y="6093296"/>
            <a:ext cx="3999153" cy="27387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2060"/>
              </a:buClr>
              <a:buSzPts val="2000"/>
              <a:buNone/>
            </a:pPr>
            <a:r>
              <a:rPr lang="en-US"/>
              <a:t>PTT Digital</a:t>
            </a:r>
            <a:endParaRPr/>
          </a:p>
        </p:txBody>
      </p:sp>
      <p:sp>
        <p:nvSpPr>
          <p:cNvPr id="75" name="Google Shape;75;p1"/>
          <p:cNvSpPr txBox="1">
            <a:spLocks noGrp="1"/>
          </p:cNvSpPr>
          <p:nvPr>
            <p:ph type="body" idx="2"/>
          </p:nvPr>
        </p:nvSpPr>
        <p:spPr>
          <a:xfrm>
            <a:off x="9984433" y="6439184"/>
            <a:ext cx="1766904" cy="273872"/>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2060"/>
              </a:buClr>
              <a:buSzPts val="1400"/>
              <a:buNone/>
            </a:pPr>
            <a:r>
              <a:rPr lang="en-US"/>
              <a:t>3 Mar 2022</a:t>
            </a:r>
            <a:endParaRPr/>
          </a:p>
        </p:txBody>
      </p:sp>
      <p:sp>
        <p:nvSpPr>
          <p:cNvPr id="76" name="Google Shape;76;p1"/>
          <p:cNvSpPr txBox="1">
            <a:spLocks noGrp="1"/>
          </p:cNvSpPr>
          <p:nvPr>
            <p:ph type="body" idx="3"/>
          </p:nvPr>
        </p:nvSpPr>
        <p:spPr>
          <a:xfrm>
            <a:off x="-179717" y="5612633"/>
            <a:ext cx="11937483" cy="552671"/>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rgbClr val="002060"/>
              </a:buClr>
              <a:buSzPts val="2400"/>
              <a:buNone/>
            </a:pPr>
            <a:r>
              <a:rPr lang="en-US" sz="2400"/>
              <a:t>GSP Digital Allocation: Compare Requirement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123e0bea475_0_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10</a:t>
            </a:fld>
            <a:endParaRPr/>
          </a:p>
        </p:txBody>
      </p:sp>
      <p:sp>
        <p:nvSpPr>
          <p:cNvPr id="244" name="Google Shape;244;g123e0bea475_0_0"/>
          <p:cNvSpPr txBox="1">
            <a:spLocks noGrp="1"/>
          </p:cNvSpPr>
          <p:nvPr>
            <p:ph type="body" idx="2"/>
          </p:nvPr>
        </p:nvSpPr>
        <p:spPr>
          <a:xfrm>
            <a:off x="170329" y="69663"/>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dirty="0"/>
              <a:t>Smart price</a:t>
            </a:r>
            <a:endParaRPr dirty="0"/>
          </a:p>
        </p:txBody>
      </p:sp>
      <p:cxnSp>
        <p:nvCxnSpPr>
          <p:cNvPr id="245" name="Google Shape;245;g123e0bea475_0_0"/>
          <p:cNvCxnSpPr/>
          <p:nvPr/>
        </p:nvCxnSpPr>
        <p:spPr>
          <a:xfrm>
            <a:off x="5738575" y="843717"/>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246" name="Google Shape;246;g123e0bea475_0_0"/>
          <p:cNvSpPr txBox="1"/>
          <p:nvPr/>
        </p:nvSpPr>
        <p:spPr>
          <a:xfrm>
            <a:off x="6146331" y="578184"/>
            <a:ext cx="5384400" cy="22467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br>
              <a:rPr lang="th-TH" dirty="0">
                <a:solidFill>
                  <a:schemeClr val="dk1"/>
                </a:solidFill>
                <a:latin typeface="Prompt"/>
                <a:ea typeface="Prompt"/>
                <a:cs typeface="Prompt"/>
                <a:sym typeface="Prompt"/>
              </a:rPr>
            </a:br>
            <a:br>
              <a:rPr lang="th-TH" dirty="0">
                <a:solidFill>
                  <a:schemeClr val="dk1"/>
                </a:solidFill>
                <a:latin typeface="Prompt"/>
                <a:ea typeface="Prompt"/>
                <a:cs typeface="Prompt"/>
                <a:sym typeface="Prompt"/>
              </a:rPr>
            </a:br>
            <a:endParaRPr lang="th-TH" dirty="0">
              <a:solidFill>
                <a:schemeClr val="dk1"/>
              </a:solidFill>
              <a:latin typeface="Prompt"/>
              <a:ea typeface="Prompt"/>
              <a:cs typeface="Prompt"/>
              <a:sym typeface="Prompt"/>
            </a:endParaRPr>
          </a:p>
          <a:p>
            <a:pPr marL="457200" lvl="0" indent="-342900" algn="l" rtl="0">
              <a:spcBef>
                <a:spcPts val="0"/>
              </a:spcBef>
              <a:spcAft>
                <a:spcPts val="0"/>
              </a:spcAft>
              <a:buClr>
                <a:schemeClr val="dk1"/>
              </a:buClr>
              <a:buSzPts val="1100"/>
              <a:buFont typeface="Arial"/>
              <a:buNone/>
            </a:pPr>
            <a:br>
              <a:rPr lang="th-TH" dirty="0">
                <a:solidFill>
                  <a:schemeClr val="dk1"/>
                </a:solidFill>
                <a:latin typeface="Prompt"/>
                <a:ea typeface="Prompt"/>
                <a:cs typeface="Prompt"/>
                <a:sym typeface="Prompt"/>
              </a:rPr>
            </a:br>
            <a:br>
              <a:rPr lang="th-TH" dirty="0">
                <a:solidFill>
                  <a:schemeClr val="dk1"/>
                </a:solidFill>
                <a:latin typeface="Prompt"/>
                <a:ea typeface="Prompt"/>
                <a:cs typeface="Prompt"/>
                <a:sym typeface="Prompt"/>
              </a:rPr>
            </a:br>
            <a:br>
              <a:rPr lang="th-TH" dirty="0">
                <a:solidFill>
                  <a:schemeClr val="dk1"/>
                </a:solidFill>
                <a:latin typeface="Prompt"/>
                <a:ea typeface="Prompt"/>
                <a:cs typeface="Prompt"/>
                <a:sym typeface="Prompt"/>
              </a:rPr>
            </a:br>
            <a:br>
              <a:rPr lang="th-TH" dirty="0">
                <a:solidFill>
                  <a:schemeClr val="dk1"/>
                </a:solidFill>
                <a:latin typeface="Prompt"/>
                <a:ea typeface="Prompt"/>
                <a:cs typeface="Prompt"/>
                <a:sym typeface="Prompt"/>
              </a:rPr>
            </a:br>
            <a:br>
              <a:rPr lang="th-TH" dirty="0">
                <a:solidFill>
                  <a:schemeClr val="dk1"/>
                </a:solidFill>
                <a:latin typeface="Prompt"/>
                <a:ea typeface="Prompt"/>
                <a:cs typeface="Prompt"/>
                <a:sym typeface="Prompt"/>
              </a:rPr>
            </a:br>
            <a:endParaRPr lang="th-TH" dirty="0">
              <a:solidFill>
                <a:schemeClr val="dk1"/>
              </a:solidFill>
              <a:latin typeface="Prompt"/>
              <a:ea typeface="Prompt"/>
              <a:cs typeface="Prompt"/>
              <a:sym typeface="Prompt"/>
            </a:endParaRPr>
          </a:p>
          <a:p>
            <a:pPr marL="457200" lvl="0" indent="-342900" algn="l" rtl="0">
              <a:spcBef>
                <a:spcPts val="0"/>
              </a:spcBef>
              <a:spcAft>
                <a:spcPts val="0"/>
              </a:spcAft>
              <a:buClr>
                <a:schemeClr val="dk1"/>
              </a:buClr>
              <a:buSzPts val="1100"/>
              <a:buFont typeface="Arial"/>
              <a:buNone/>
            </a:pPr>
            <a:endParaRPr lang="th-TH" dirty="0">
              <a:solidFill>
                <a:schemeClr val="dk1"/>
              </a:solidFill>
              <a:latin typeface="Prompt"/>
              <a:ea typeface="Prompt"/>
              <a:cs typeface="Prompt"/>
              <a:sym typeface="Prompt"/>
            </a:endParaRPr>
          </a:p>
        </p:txBody>
      </p:sp>
      <p:sp>
        <p:nvSpPr>
          <p:cNvPr id="16" name="Google Shape;230;p3">
            <a:extLst>
              <a:ext uri="{FF2B5EF4-FFF2-40B4-BE49-F238E27FC236}">
                <a16:creationId xmlns:a16="http://schemas.microsoft.com/office/drawing/2014/main" id="{98E09C76-9367-446C-BD17-E5B6E1457556}"/>
              </a:ext>
            </a:extLst>
          </p:cNvPr>
          <p:cNvSpPr txBox="1">
            <a:spLocks/>
          </p:cNvSpPr>
          <p:nvPr/>
        </p:nvSpPr>
        <p:spPr>
          <a:xfrm>
            <a:off x="457200" y="843717"/>
            <a:ext cx="5271000" cy="174268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spcBef>
                <a:spcPts val="0"/>
              </a:spcBef>
            </a:pPr>
            <a:r>
              <a:rPr lang="en-US" sz="1700" dirty="0">
                <a:latin typeface="Prompt"/>
                <a:ea typeface="Prompt"/>
                <a:cs typeface="Prompt"/>
                <a:sym typeface="Prompt"/>
              </a:rPr>
              <a:t>PPS</a:t>
            </a:r>
            <a:r>
              <a:rPr lang="en-US" sz="1700" b="0" dirty="0">
                <a:latin typeface="Prompt"/>
                <a:ea typeface="Prompt"/>
                <a:cs typeface="Prompt"/>
                <a:sym typeface="Prompt"/>
              </a:rPr>
              <a:t> :</a:t>
            </a:r>
            <a:r>
              <a:rPr lang="th-TH" sz="1700" b="0" dirty="0">
                <a:latin typeface="Prompt"/>
                <a:ea typeface="Prompt"/>
                <a:cs typeface="Prompt"/>
                <a:sym typeface="Prompt"/>
              </a:rPr>
              <a:t> กรณีเลือกใช้ข้อมูลตั้งต้นจากระบบ </a:t>
            </a:r>
            <a:r>
              <a:rPr lang="en-US" sz="1700" b="0" dirty="0">
                <a:latin typeface="Prompt"/>
                <a:ea typeface="Prompt"/>
                <a:cs typeface="Prompt"/>
                <a:sym typeface="Prompt"/>
              </a:rPr>
              <a:t>Smart Price </a:t>
            </a:r>
            <a:r>
              <a:rPr lang="th-TH" sz="1700" b="0" dirty="0">
                <a:latin typeface="Prompt"/>
                <a:ea typeface="Prompt"/>
                <a:cs typeface="Prompt"/>
                <a:sym typeface="Prompt"/>
              </a:rPr>
              <a:t>ระบบทำการอ่านข้อมูลจากระบบ </a:t>
            </a:r>
            <a:r>
              <a:rPr lang="en-US" sz="1700" b="0" dirty="0">
                <a:latin typeface="Prompt"/>
                <a:ea typeface="Prompt"/>
                <a:cs typeface="Prompt"/>
                <a:sym typeface="Prompt"/>
              </a:rPr>
              <a:t>Smart price </a:t>
            </a:r>
            <a:r>
              <a:rPr lang="th-TH" sz="1700" b="0" dirty="0">
                <a:latin typeface="Prompt"/>
                <a:ea typeface="Prompt"/>
                <a:cs typeface="Prompt"/>
                <a:sym typeface="Prompt"/>
              </a:rPr>
              <a:t>ในทุกต้นเดือน ตามวัน เวลา ที่กำหนดใน </a:t>
            </a:r>
            <a:r>
              <a:rPr lang="en-US" sz="1700" b="0" dirty="0">
                <a:latin typeface="Prompt"/>
                <a:ea typeface="Prompt"/>
                <a:cs typeface="Prompt"/>
                <a:sym typeface="Prompt"/>
              </a:rPr>
              <a:t>scheduled job (Cost </a:t>
            </a:r>
            <a:r>
              <a:rPr lang="th-TH" sz="1700" b="0" dirty="0">
                <a:latin typeface="Prompt"/>
                <a:ea typeface="Prompt"/>
                <a:cs typeface="Prompt"/>
                <a:sym typeface="Prompt"/>
              </a:rPr>
              <a:t>ต้นทุนของแต่ละผลิตภัณฑ์</a:t>
            </a:r>
            <a:r>
              <a:rPr lang="en-US" sz="1700" b="0" dirty="0">
                <a:latin typeface="Prompt"/>
                <a:ea typeface="Prompt"/>
                <a:cs typeface="Prompt"/>
                <a:sym typeface="Prompt"/>
              </a:rPr>
              <a:t>, Reference price </a:t>
            </a:r>
            <a:r>
              <a:rPr lang="th-TH" sz="1700" b="0" dirty="0">
                <a:latin typeface="Prompt"/>
                <a:ea typeface="Prompt"/>
                <a:cs typeface="Prompt"/>
                <a:sym typeface="Prompt"/>
              </a:rPr>
              <a:t>ราคาอ้างอิง </a:t>
            </a:r>
            <a:r>
              <a:rPr lang="en-US" sz="1700" b="0" dirty="0">
                <a:latin typeface="Prompt"/>
                <a:ea typeface="Prompt"/>
                <a:cs typeface="Prompt"/>
                <a:sym typeface="Prompt"/>
              </a:rPr>
              <a:t>actual </a:t>
            </a:r>
            <a:r>
              <a:rPr lang="th-TH" sz="1700" b="0" dirty="0">
                <a:latin typeface="Prompt"/>
                <a:ea typeface="Prompt"/>
                <a:cs typeface="Prompt"/>
                <a:sym typeface="Prompt"/>
              </a:rPr>
              <a:t>และ </a:t>
            </a:r>
            <a:r>
              <a:rPr lang="en-US" sz="1700" b="0" dirty="0">
                <a:latin typeface="Prompt"/>
                <a:ea typeface="Prompt"/>
                <a:cs typeface="Prompt"/>
                <a:sym typeface="Prompt"/>
              </a:rPr>
              <a:t>forecast, </a:t>
            </a:r>
            <a:r>
              <a:rPr lang="th-TH" sz="1700" b="0" dirty="0">
                <a:latin typeface="Prompt"/>
                <a:ea typeface="Prompt"/>
                <a:cs typeface="Prompt"/>
                <a:sym typeface="Prompt"/>
              </a:rPr>
              <a:t>และข้อมูลอื่นๆที่ระบบ </a:t>
            </a:r>
            <a:r>
              <a:rPr lang="en-US" sz="1700" b="0" dirty="0">
                <a:latin typeface="Prompt"/>
                <a:ea typeface="Prompt"/>
                <a:cs typeface="Prompt"/>
                <a:sym typeface="Prompt"/>
              </a:rPr>
              <a:t>Smart Price </a:t>
            </a:r>
            <a:r>
              <a:rPr lang="th-TH" sz="1700" b="0" dirty="0">
                <a:latin typeface="Prompt"/>
                <a:ea typeface="Prompt"/>
                <a:cs typeface="Prompt"/>
                <a:sym typeface="Prompt"/>
              </a:rPr>
              <a:t>จัดเก็บและระบบ ต้องใช้งาน</a:t>
            </a:r>
          </a:p>
          <a:p>
            <a:pPr marL="0" indent="0">
              <a:spcBef>
                <a:spcPts val="0"/>
              </a:spcBef>
            </a:pPr>
            <a:endParaRPr lang="th-TH" sz="1700" b="0" dirty="0">
              <a:latin typeface="Prompt"/>
              <a:ea typeface="Prompt"/>
              <a:cs typeface="Prompt"/>
              <a:sym typeface="Prompt"/>
            </a:endParaRPr>
          </a:p>
        </p:txBody>
      </p:sp>
      <p:sp>
        <p:nvSpPr>
          <p:cNvPr id="17" name="Google Shape;230;p3">
            <a:extLst>
              <a:ext uri="{FF2B5EF4-FFF2-40B4-BE49-F238E27FC236}">
                <a16:creationId xmlns:a16="http://schemas.microsoft.com/office/drawing/2014/main" id="{EFD037C2-745D-4C89-8F27-722893AE49DB}"/>
              </a:ext>
            </a:extLst>
          </p:cNvPr>
          <p:cNvSpPr txBox="1">
            <a:spLocks/>
          </p:cNvSpPr>
          <p:nvPr/>
        </p:nvSpPr>
        <p:spPr>
          <a:xfrm>
            <a:off x="446591" y="2644765"/>
            <a:ext cx="5271000" cy="8993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spcBef>
                <a:spcPts val="0"/>
              </a:spcBef>
            </a:pPr>
            <a:r>
              <a:rPr lang="th-TH" sz="1700" dirty="0">
                <a:latin typeface="Prompt"/>
                <a:ea typeface="Prompt"/>
                <a:cs typeface="Prompt"/>
                <a:sym typeface="Prompt"/>
              </a:rPr>
              <a:t>เริ่มโครงการ</a:t>
            </a:r>
            <a:r>
              <a:rPr lang="en-US" sz="1700" dirty="0">
                <a:latin typeface="Prompt"/>
                <a:ea typeface="Prompt"/>
                <a:cs typeface="Prompt"/>
                <a:sym typeface="Prompt"/>
              </a:rPr>
              <a:t> :</a:t>
            </a:r>
            <a:r>
              <a:rPr lang="th-TH" sz="1700" dirty="0">
                <a:latin typeface="Prompt"/>
                <a:ea typeface="Prompt"/>
                <a:cs typeface="Prompt"/>
                <a:sym typeface="Prompt"/>
              </a:rPr>
              <a:t> </a:t>
            </a:r>
            <a:r>
              <a:rPr lang="th-TH" sz="1700" b="0" dirty="0">
                <a:latin typeface="Prompt"/>
                <a:ea typeface="Prompt"/>
                <a:cs typeface="Prompt"/>
                <a:sym typeface="Prompt"/>
              </a:rPr>
              <a:t>มีการคุยรายละเอียดกับระบบ </a:t>
            </a:r>
            <a:r>
              <a:rPr lang="en-US" sz="1700" b="0" dirty="0">
                <a:latin typeface="Prompt"/>
                <a:ea typeface="Prompt"/>
                <a:cs typeface="Prompt"/>
                <a:sym typeface="Prompt"/>
              </a:rPr>
              <a:t>Smart price </a:t>
            </a:r>
            <a:r>
              <a:rPr lang="th-TH" sz="1700" b="0" dirty="0">
                <a:latin typeface="Prompt"/>
                <a:ea typeface="Prompt"/>
                <a:cs typeface="Prompt"/>
                <a:sym typeface="Prompt"/>
              </a:rPr>
              <a:t>จะขอดึงข้อมูล </a:t>
            </a:r>
            <a:r>
              <a:rPr lang="en-US" sz="1700" b="0" dirty="0">
                <a:latin typeface="Prompt"/>
                <a:ea typeface="Prompt"/>
                <a:cs typeface="Prompt"/>
                <a:sym typeface="Prompt"/>
              </a:rPr>
              <a:t>Reference Price </a:t>
            </a:r>
            <a:r>
              <a:rPr lang="th-TH" sz="1700" b="0" dirty="0">
                <a:latin typeface="Prompt"/>
                <a:ea typeface="Prompt"/>
                <a:cs typeface="Prompt"/>
                <a:sym typeface="Prompt"/>
              </a:rPr>
              <a:t>เท่านั้น</a:t>
            </a:r>
          </a:p>
          <a:p>
            <a:pPr marL="0" indent="0">
              <a:spcBef>
                <a:spcPts val="0"/>
              </a:spcBef>
            </a:pPr>
            <a:endParaRPr lang="th-TH" sz="1700" b="0" dirty="0">
              <a:latin typeface="Prompt"/>
              <a:ea typeface="Prompt"/>
              <a:cs typeface="Prompt"/>
              <a:sym typeface="Prompt"/>
            </a:endParaRPr>
          </a:p>
        </p:txBody>
      </p:sp>
      <p:pic>
        <p:nvPicPr>
          <p:cNvPr id="12" name="Picture 11">
            <a:extLst>
              <a:ext uri="{FF2B5EF4-FFF2-40B4-BE49-F238E27FC236}">
                <a16:creationId xmlns:a16="http://schemas.microsoft.com/office/drawing/2014/main" id="{6C83C081-9284-4378-B769-391D925C5A36}"/>
              </a:ext>
            </a:extLst>
          </p:cNvPr>
          <p:cNvPicPr>
            <a:picLocks noChangeAspect="1"/>
          </p:cNvPicPr>
          <p:nvPr/>
        </p:nvPicPr>
        <p:blipFill>
          <a:blip r:embed="rId3"/>
          <a:stretch>
            <a:fillRect/>
          </a:stretch>
        </p:blipFill>
        <p:spPr>
          <a:xfrm>
            <a:off x="562657" y="3429000"/>
            <a:ext cx="2941315" cy="2268002"/>
          </a:xfrm>
          <a:prstGeom prst="rect">
            <a:avLst/>
          </a:prstGeom>
        </p:spPr>
      </p:pic>
      <p:sp>
        <p:nvSpPr>
          <p:cNvPr id="26" name="Google Shape;246;g123e0bea475_0_0">
            <a:extLst>
              <a:ext uri="{FF2B5EF4-FFF2-40B4-BE49-F238E27FC236}">
                <a16:creationId xmlns:a16="http://schemas.microsoft.com/office/drawing/2014/main" id="{2B8BF301-1861-440A-8A41-A34759F4D1DB}"/>
              </a:ext>
            </a:extLst>
          </p:cNvPr>
          <p:cNvSpPr txBox="1"/>
          <p:nvPr/>
        </p:nvSpPr>
        <p:spPr>
          <a:xfrm>
            <a:off x="5994177" y="663437"/>
            <a:ext cx="6187056" cy="53552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dirty="0">
                <a:solidFill>
                  <a:srgbClr val="FF0000"/>
                </a:solidFill>
                <a:latin typeface="Prompt"/>
                <a:ea typeface="Prompt"/>
                <a:cs typeface="Prompt"/>
                <a:sym typeface="Prompt"/>
              </a:rPr>
              <a:t>New Requirement</a:t>
            </a:r>
            <a:r>
              <a:rPr lang="en-US" sz="1700" dirty="0">
                <a:solidFill>
                  <a:srgbClr val="FF0000"/>
                </a:solidFill>
                <a:latin typeface="Prompt"/>
                <a:ea typeface="Prompt"/>
                <a:cs typeface="Prompt"/>
                <a:sym typeface="Prompt"/>
              </a:rPr>
              <a:t> :</a:t>
            </a:r>
            <a:br>
              <a:rPr lang="en-US" sz="1700" dirty="0">
                <a:solidFill>
                  <a:srgbClr val="FF0000"/>
                </a:solidFill>
                <a:latin typeface="Prompt"/>
                <a:ea typeface="Prompt"/>
                <a:cs typeface="Prompt"/>
                <a:sym typeface="Prompt"/>
              </a:rPr>
            </a:br>
            <a:r>
              <a:rPr lang="th-TH" dirty="0">
                <a:solidFill>
                  <a:schemeClr val="tx1"/>
                </a:solidFill>
                <a:latin typeface="Prompt"/>
                <a:ea typeface="Prompt"/>
                <a:cs typeface="Prompt"/>
                <a:sym typeface="Prompt"/>
              </a:rPr>
              <a:t>ข้อมูลที่ทาง </a:t>
            </a:r>
            <a:r>
              <a:rPr lang="en-US" dirty="0">
                <a:solidFill>
                  <a:schemeClr val="tx1"/>
                </a:solidFill>
                <a:latin typeface="Prompt"/>
                <a:ea typeface="Prompt"/>
                <a:cs typeface="Prompt"/>
                <a:sym typeface="Prompt"/>
              </a:rPr>
              <a:t>Smart</a:t>
            </a:r>
            <a:r>
              <a:rPr lang="th-TH" dirty="0">
                <a:solidFill>
                  <a:schemeClr val="tx1"/>
                </a:solidFill>
                <a:latin typeface="Prompt"/>
                <a:ea typeface="Prompt"/>
                <a:cs typeface="Prompt"/>
                <a:sym typeface="Prompt"/>
              </a:rPr>
              <a:t> </a:t>
            </a:r>
            <a:r>
              <a:rPr lang="en-US" dirty="0">
                <a:solidFill>
                  <a:schemeClr val="tx1"/>
                </a:solidFill>
                <a:latin typeface="Prompt"/>
                <a:ea typeface="Prompt"/>
                <a:cs typeface="Prompt"/>
                <a:sym typeface="Prompt"/>
              </a:rPr>
              <a:t>price </a:t>
            </a:r>
            <a:r>
              <a:rPr lang="th-TH" dirty="0">
                <a:solidFill>
                  <a:schemeClr val="tx1"/>
                </a:solidFill>
                <a:latin typeface="Prompt"/>
                <a:ea typeface="Prompt"/>
                <a:cs typeface="Prompt"/>
                <a:sym typeface="Prompt"/>
              </a:rPr>
              <a:t>จะต้องจัดเตรียมข้อมูลในรูปแบบ </a:t>
            </a:r>
            <a:r>
              <a:rPr lang="en-US" dirty="0">
                <a:solidFill>
                  <a:schemeClr val="tx1"/>
                </a:solidFill>
                <a:latin typeface="Prompt"/>
                <a:ea typeface="Prompt"/>
                <a:cs typeface="Prompt"/>
                <a:sym typeface="Prompt"/>
              </a:rPr>
              <a:t>View </a:t>
            </a:r>
            <a:r>
              <a:rPr lang="th-TH" dirty="0">
                <a:solidFill>
                  <a:schemeClr val="tx1"/>
                </a:solidFill>
                <a:latin typeface="Prompt"/>
                <a:ea typeface="Prompt"/>
                <a:cs typeface="Prompt"/>
                <a:sym typeface="Prompt"/>
              </a:rPr>
              <a:t>ให้มีดังนี้</a:t>
            </a:r>
            <a:br>
              <a:rPr lang="th-TH" dirty="0">
                <a:solidFill>
                  <a:schemeClr val="tx1"/>
                </a:solidFill>
                <a:latin typeface="Prompt"/>
                <a:ea typeface="Prompt"/>
                <a:cs typeface="Prompt"/>
                <a:sym typeface="Prompt"/>
              </a:rPr>
            </a:br>
            <a:endParaRPr sz="1700" dirty="0">
              <a:solidFill>
                <a:srgbClr val="FF0000"/>
              </a:solidFill>
              <a:latin typeface="Prompt"/>
              <a:ea typeface="Prompt"/>
              <a:cs typeface="Prompt"/>
              <a:sym typeface="Prompt"/>
            </a:endParaRPr>
          </a:p>
          <a:p>
            <a:pPr marL="457200" lvl="0" indent="-342900" algn="l" rtl="0">
              <a:spcBef>
                <a:spcPts val="0"/>
              </a:spcBef>
              <a:spcAft>
                <a:spcPts val="0"/>
              </a:spcAft>
              <a:buClr>
                <a:schemeClr val="dk1"/>
              </a:buClr>
              <a:buSzPts val="1100"/>
              <a:buFont typeface="Arial"/>
              <a:buNone/>
            </a:pPr>
            <a:r>
              <a:rPr lang="th-TH" dirty="0">
                <a:solidFill>
                  <a:schemeClr val="dk1"/>
                </a:solidFill>
                <a:latin typeface="Prompt"/>
                <a:ea typeface="Prompt"/>
                <a:cs typeface="Prompt"/>
                <a:sym typeface="Prompt"/>
              </a:rPr>
              <a:t>1.1 </a:t>
            </a:r>
            <a:r>
              <a:rPr lang="en-US" dirty="0">
                <a:solidFill>
                  <a:schemeClr val="dk1"/>
                </a:solidFill>
                <a:latin typeface="Prompt"/>
                <a:ea typeface="Prompt"/>
                <a:cs typeface="Prompt"/>
                <a:sym typeface="Prompt"/>
              </a:rPr>
              <a:t>Reference Price (</a:t>
            </a:r>
            <a:r>
              <a:rPr lang="th-TH" dirty="0">
                <a:solidFill>
                  <a:schemeClr val="dk1"/>
                </a:solidFill>
                <a:latin typeface="Prompt"/>
                <a:ea typeface="Prompt"/>
                <a:cs typeface="Prompt"/>
                <a:sym typeface="Prompt"/>
              </a:rPr>
              <a:t>ทางเว็บจะต้องนำข้อมูลที่ได้มาคำนวณหาค่าเฉลี่ยเพิ่มเติม</a:t>
            </a:r>
            <a:r>
              <a:rPr lang="en-US" dirty="0">
                <a:solidFill>
                  <a:schemeClr val="dk1"/>
                </a:solidFill>
                <a:latin typeface="Prompt"/>
                <a:ea typeface="Prompt"/>
                <a:cs typeface="Prompt"/>
                <a:sym typeface="Prompt"/>
              </a:rPr>
              <a:t>) </a:t>
            </a:r>
          </a:p>
          <a:p>
            <a:pPr marL="457200" lvl="0" indent="-342900" algn="l" rtl="0">
              <a:spcBef>
                <a:spcPts val="0"/>
              </a:spcBef>
              <a:spcAft>
                <a:spcPts val="0"/>
              </a:spcAft>
              <a:buClr>
                <a:schemeClr val="dk1"/>
              </a:buClr>
              <a:buSzPts val="1100"/>
              <a:buFont typeface="Arial"/>
              <a:buNone/>
            </a:pPr>
            <a:endParaRPr lang="th-TH" dirty="0">
              <a:solidFill>
                <a:schemeClr val="dk1"/>
              </a:solidFill>
              <a:latin typeface="Prompt"/>
              <a:ea typeface="Prompt"/>
              <a:cs typeface="Prompt"/>
              <a:sym typeface="Prompt"/>
            </a:endParaRPr>
          </a:p>
          <a:p>
            <a:pPr marL="457200" lvl="0" indent="-342900" algn="l" rtl="0">
              <a:spcBef>
                <a:spcPts val="0"/>
              </a:spcBef>
              <a:spcAft>
                <a:spcPts val="0"/>
              </a:spcAft>
              <a:buClr>
                <a:schemeClr val="dk1"/>
              </a:buClr>
              <a:buSzPts val="1100"/>
              <a:buFont typeface="Arial"/>
              <a:buNone/>
            </a:pPr>
            <a:r>
              <a:rPr lang="en-US" dirty="0">
                <a:solidFill>
                  <a:schemeClr val="dk1"/>
                </a:solidFill>
                <a:latin typeface="Prompt"/>
                <a:ea typeface="Prompt"/>
                <a:cs typeface="Prompt"/>
                <a:sym typeface="Prompt"/>
              </a:rPr>
              <a:t>1.2 Volume (</a:t>
            </a:r>
            <a:r>
              <a:rPr lang="th-TH" dirty="0">
                <a:solidFill>
                  <a:schemeClr val="dk1"/>
                </a:solidFill>
                <a:latin typeface="Prompt"/>
                <a:ea typeface="Prompt"/>
                <a:cs typeface="Prompt"/>
                <a:sym typeface="Prompt"/>
              </a:rPr>
              <a:t>ยังไม่ได้ทำ รอประเมิน</a:t>
            </a:r>
            <a:r>
              <a:rPr lang="en-US" dirty="0">
                <a:solidFill>
                  <a:schemeClr val="dk1"/>
                </a:solidFill>
                <a:latin typeface="Prompt"/>
                <a:ea typeface="Prompt"/>
                <a:cs typeface="Prompt"/>
                <a:sym typeface="Prompt"/>
              </a:rPr>
              <a:t>)</a:t>
            </a:r>
            <a:endParaRPr lang="th-TH" dirty="0">
              <a:solidFill>
                <a:schemeClr val="dk1"/>
              </a:solidFill>
              <a:latin typeface="Prompt"/>
              <a:ea typeface="Prompt"/>
              <a:cs typeface="Prompt"/>
              <a:sym typeface="Prompt"/>
            </a:endParaRPr>
          </a:p>
          <a:p>
            <a:pPr marL="457200" lvl="0" indent="-342900" algn="l" rtl="0">
              <a:spcBef>
                <a:spcPts val="0"/>
              </a:spcBef>
              <a:spcAft>
                <a:spcPts val="0"/>
              </a:spcAft>
              <a:buClr>
                <a:schemeClr val="dk1"/>
              </a:buClr>
              <a:buSzPts val="1100"/>
              <a:buFont typeface="Arial"/>
              <a:buNone/>
            </a:pPr>
            <a:r>
              <a:rPr lang="th-TH" dirty="0">
                <a:solidFill>
                  <a:schemeClr val="dk1"/>
                </a:solidFill>
                <a:latin typeface="Prompt"/>
                <a:ea typeface="Prompt"/>
                <a:cs typeface="Prompt"/>
                <a:sym typeface="Prompt"/>
              </a:rPr>
              <a:t>1.3 </a:t>
            </a:r>
            <a:r>
              <a:rPr lang="en-US" dirty="0">
                <a:solidFill>
                  <a:schemeClr val="dk1"/>
                </a:solidFill>
                <a:latin typeface="Prompt"/>
                <a:ea typeface="Prompt"/>
                <a:cs typeface="Prompt"/>
                <a:sym typeface="Prompt"/>
              </a:rPr>
              <a:t>Full Cost (</a:t>
            </a:r>
            <a:r>
              <a:rPr lang="th-TH" dirty="0">
                <a:solidFill>
                  <a:schemeClr val="dk1"/>
                </a:solidFill>
                <a:latin typeface="Prompt"/>
                <a:ea typeface="Prompt"/>
                <a:cs typeface="Prompt"/>
                <a:sym typeface="Prompt"/>
              </a:rPr>
              <a:t>ยังไม่ได้ทำ รอประเมิน</a:t>
            </a:r>
            <a:r>
              <a:rPr lang="en-US" dirty="0">
                <a:solidFill>
                  <a:schemeClr val="dk1"/>
                </a:solidFill>
                <a:latin typeface="Prompt"/>
                <a:ea typeface="Prompt"/>
                <a:cs typeface="Prompt"/>
                <a:sym typeface="Prompt"/>
              </a:rPr>
              <a:t>)</a:t>
            </a:r>
          </a:p>
          <a:p>
            <a:pPr marL="457200" lvl="0" indent="-342900" algn="l" rtl="0">
              <a:spcBef>
                <a:spcPts val="0"/>
              </a:spcBef>
              <a:spcAft>
                <a:spcPts val="0"/>
              </a:spcAft>
              <a:buClr>
                <a:schemeClr val="dk1"/>
              </a:buClr>
              <a:buSzPts val="1100"/>
              <a:buFont typeface="Arial"/>
              <a:buNone/>
            </a:pPr>
            <a:r>
              <a:rPr lang="en-US" dirty="0">
                <a:solidFill>
                  <a:schemeClr val="dk1"/>
                </a:solidFill>
                <a:latin typeface="Prompt"/>
                <a:ea typeface="Prompt"/>
                <a:cs typeface="Prompt"/>
                <a:sym typeface="Prompt"/>
              </a:rPr>
              <a:t>1.4 Selling Price (</a:t>
            </a:r>
            <a:r>
              <a:rPr lang="th-TH" dirty="0">
                <a:solidFill>
                  <a:schemeClr val="dk1"/>
                </a:solidFill>
                <a:latin typeface="Prompt"/>
                <a:ea typeface="Prompt"/>
                <a:cs typeface="Prompt"/>
                <a:sym typeface="Prompt"/>
              </a:rPr>
              <a:t>ยังไม่ได้ทำ รอประเมิน</a:t>
            </a:r>
            <a:r>
              <a:rPr lang="en-US" dirty="0">
                <a:solidFill>
                  <a:schemeClr val="dk1"/>
                </a:solidFill>
                <a:latin typeface="Prompt"/>
                <a:ea typeface="Prompt"/>
                <a:cs typeface="Prompt"/>
                <a:sym typeface="Prompt"/>
              </a:rPr>
              <a:t>)</a:t>
            </a:r>
          </a:p>
          <a:p>
            <a:pPr marL="457200" lvl="0" indent="-342900" algn="l" rtl="0">
              <a:spcBef>
                <a:spcPts val="0"/>
              </a:spcBef>
              <a:spcAft>
                <a:spcPts val="0"/>
              </a:spcAft>
              <a:buClr>
                <a:schemeClr val="dk1"/>
              </a:buClr>
              <a:buSzPts val="1100"/>
              <a:buFont typeface="Arial"/>
              <a:buNone/>
            </a:pPr>
            <a:r>
              <a:rPr lang="en-US" dirty="0">
                <a:solidFill>
                  <a:schemeClr val="dk1"/>
                </a:solidFill>
                <a:latin typeface="Prompt"/>
                <a:ea typeface="Prompt"/>
                <a:cs typeface="Prompt"/>
                <a:sym typeface="Prompt"/>
              </a:rPr>
              <a:t>1.6 FX </a:t>
            </a:r>
            <a:r>
              <a:rPr lang="th-TH" dirty="0">
                <a:solidFill>
                  <a:schemeClr val="dk1"/>
                </a:solidFill>
                <a:latin typeface="Prompt"/>
                <a:ea typeface="Prompt"/>
                <a:cs typeface="Prompt"/>
                <a:sym typeface="Prompt"/>
              </a:rPr>
              <a:t>รายลูกค้า</a:t>
            </a:r>
            <a:r>
              <a:rPr lang="en-US" dirty="0">
                <a:solidFill>
                  <a:schemeClr val="dk1"/>
                </a:solidFill>
                <a:latin typeface="Prompt"/>
                <a:ea typeface="Prompt"/>
                <a:cs typeface="Prompt"/>
                <a:sym typeface="Prompt"/>
              </a:rPr>
              <a:t> (</a:t>
            </a:r>
            <a:r>
              <a:rPr lang="th-TH" dirty="0">
                <a:solidFill>
                  <a:schemeClr val="dk1"/>
                </a:solidFill>
                <a:latin typeface="Prompt"/>
                <a:ea typeface="Prompt"/>
                <a:cs typeface="Prompt"/>
                <a:sym typeface="Prompt"/>
              </a:rPr>
              <a:t>ยังไม่ได้ทำ รอประเมิน</a:t>
            </a:r>
            <a:r>
              <a:rPr lang="en-US" dirty="0">
                <a:solidFill>
                  <a:schemeClr val="dk1"/>
                </a:solidFill>
                <a:latin typeface="Prompt"/>
                <a:ea typeface="Prompt"/>
                <a:cs typeface="Prompt"/>
                <a:sym typeface="Prompt"/>
              </a:rPr>
              <a:t>)</a:t>
            </a:r>
            <a:endParaRPr lang="th-TH" dirty="0">
              <a:solidFill>
                <a:schemeClr val="dk1"/>
              </a:solidFill>
              <a:latin typeface="Prompt"/>
              <a:ea typeface="Prompt"/>
              <a:cs typeface="Prompt"/>
              <a:sym typeface="Prompt"/>
            </a:endParaRPr>
          </a:p>
          <a:p>
            <a:pPr marL="457200" lvl="0" indent="-342900" algn="l" rtl="0">
              <a:spcBef>
                <a:spcPts val="0"/>
              </a:spcBef>
              <a:spcAft>
                <a:spcPts val="0"/>
              </a:spcAft>
              <a:buClr>
                <a:schemeClr val="dk1"/>
              </a:buClr>
              <a:buSzPts val="1100"/>
              <a:buFont typeface="Arial"/>
              <a:buNone/>
            </a:pPr>
            <a:r>
              <a:rPr lang="th-TH" dirty="0">
                <a:solidFill>
                  <a:schemeClr val="dk1"/>
                </a:solidFill>
                <a:latin typeface="Prompt"/>
                <a:ea typeface="Prompt"/>
                <a:cs typeface="Prompt"/>
                <a:sym typeface="Prompt"/>
              </a:rPr>
              <a:t>1.7 </a:t>
            </a:r>
            <a:r>
              <a:rPr lang="en-US" dirty="0">
                <a:solidFill>
                  <a:schemeClr val="dk1"/>
                </a:solidFill>
                <a:latin typeface="Prompt"/>
                <a:ea typeface="Prompt"/>
                <a:cs typeface="Prompt"/>
                <a:sym typeface="Prompt"/>
              </a:rPr>
              <a:t>Revenue (</a:t>
            </a:r>
            <a:r>
              <a:rPr lang="th-TH" dirty="0">
                <a:solidFill>
                  <a:schemeClr val="dk1"/>
                </a:solidFill>
                <a:latin typeface="Prompt"/>
                <a:ea typeface="Prompt"/>
                <a:cs typeface="Prompt"/>
                <a:sym typeface="Prompt"/>
              </a:rPr>
              <a:t>ยังไม่ได้ทำ รอประเมิน</a:t>
            </a:r>
            <a:r>
              <a:rPr lang="en-US" dirty="0">
                <a:solidFill>
                  <a:schemeClr val="dk1"/>
                </a:solidFill>
                <a:latin typeface="Prompt"/>
                <a:ea typeface="Prompt"/>
                <a:cs typeface="Prompt"/>
                <a:sym typeface="Prompt"/>
              </a:rPr>
              <a:t>)</a:t>
            </a:r>
          </a:p>
          <a:p>
            <a:pPr marL="457200" lvl="0" indent="-342900" algn="l" rtl="0">
              <a:spcBef>
                <a:spcPts val="0"/>
              </a:spcBef>
              <a:spcAft>
                <a:spcPts val="0"/>
              </a:spcAft>
              <a:buClr>
                <a:schemeClr val="dk1"/>
              </a:buClr>
              <a:buSzPts val="1100"/>
              <a:buFont typeface="Arial"/>
              <a:buNone/>
            </a:pPr>
            <a:r>
              <a:rPr lang="en-US" dirty="0">
                <a:solidFill>
                  <a:schemeClr val="dk1"/>
                </a:solidFill>
                <a:latin typeface="Prompt"/>
                <a:ea typeface="Prompt"/>
                <a:cs typeface="Prompt"/>
                <a:sym typeface="Prompt"/>
              </a:rPr>
              <a:t>1.8 Margin (</a:t>
            </a:r>
            <a:r>
              <a:rPr lang="th-TH" dirty="0">
                <a:solidFill>
                  <a:schemeClr val="dk1"/>
                </a:solidFill>
                <a:latin typeface="Prompt"/>
                <a:ea typeface="Prompt"/>
                <a:cs typeface="Prompt"/>
                <a:sym typeface="Prompt"/>
              </a:rPr>
              <a:t>ยังไม่ได้ทำ รอประเมิน</a:t>
            </a:r>
            <a:r>
              <a:rPr lang="en-US" dirty="0">
                <a:solidFill>
                  <a:schemeClr val="dk1"/>
                </a:solidFill>
                <a:latin typeface="Prompt"/>
                <a:ea typeface="Prompt"/>
                <a:cs typeface="Prompt"/>
                <a:sym typeface="Prompt"/>
              </a:rPr>
              <a:t>)</a:t>
            </a:r>
            <a:br>
              <a:rPr lang="th-TH" dirty="0">
                <a:solidFill>
                  <a:schemeClr val="dk1"/>
                </a:solidFill>
                <a:latin typeface="Prompt"/>
                <a:ea typeface="Prompt"/>
                <a:cs typeface="Prompt"/>
                <a:sym typeface="Prompt"/>
              </a:rPr>
            </a:br>
            <a:br>
              <a:rPr lang="th-TH" dirty="0">
                <a:solidFill>
                  <a:schemeClr val="dk1"/>
                </a:solidFill>
                <a:latin typeface="Prompt"/>
                <a:ea typeface="Prompt"/>
                <a:cs typeface="Prompt"/>
                <a:sym typeface="Prompt"/>
              </a:rPr>
            </a:br>
            <a:br>
              <a:rPr lang="th-TH" dirty="0">
                <a:solidFill>
                  <a:schemeClr val="dk1"/>
                </a:solidFill>
                <a:latin typeface="Prompt"/>
                <a:ea typeface="Prompt"/>
                <a:cs typeface="Prompt"/>
                <a:sym typeface="Prompt"/>
              </a:rPr>
            </a:br>
            <a:br>
              <a:rPr lang="th-TH" dirty="0">
                <a:solidFill>
                  <a:schemeClr val="dk1"/>
                </a:solidFill>
                <a:latin typeface="Prompt"/>
                <a:ea typeface="Prompt"/>
                <a:cs typeface="Prompt"/>
                <a:sym typeface="Prompt"/>
              </a:rPr>
            </a:br>
            <a:br>
              <a:rPr lang="th-TH" dirty="0">
                <a:solidFill>
                  <a:schemeClr val="dk1"/>
                </a:solidFill>
                <a:latin typeface="Prompt"/>
                <a:ea typeface="Prompt"/>
                <a:cs typeface="Prompt"/>
                <a:sym typeface="Prompt"/>
              </a:rPr>
            </a:br>
            <a:br>
              <a:rPr lang="th-TH" dirty="0">
                <a:solidFill>
                  <a:schemeClr val="dk1"/>
                </a:solidFill>
                <a:latin typeface="Prompt"/>
                <a:ea typeface="Prompt"/>
                <a:cs typeface="Prompt"/>
                <a:sym typeface="Prompt"/>
              </a:rPr>
            </a:br>
            <a:endParaRPr lang="th-TH" dirty="0">
              <a:solidFill>
                <a:schemeClr val="dk1"/>
              </a:solidFill>
              <a:latin typeface="Prompt"/>
              <a:ea typeface="Prompt"/>
              <a:cs typeface="Prompt"/>
              <a:sym typeface="Prompt"/>
            </a:endParaRPr>
          </a:p>
          <a:p>
            <a:pPr marL="457200" lvl="0" indent="-342900" algn="l" rtl="0">
              <a:spcBef>
                <a:spcPts val="0"/>
              </a:spcBef>
              <a:spcAft>
                <a:spcPts val="0"/>
              </a:spcAft>
              <a:buClr>
                <a:schemeClr val="dk1"/>
              </a:buClr>
              <a:buSzPts val="1100"/>
              <a:buFont typeface="Arial"/>
              <a:buNone/>
            </a:pPr>
            <a:br>
              <a:rPr lang="th-TH" dirty="0">
                <a:solidFill>
                  <a:schemeClr val="dk1"/>
                </a:solidFill>
                <a:latin typeface="Prompt"/>
                <a:ea typeface="Prompt"/>
                <a:cs typeface="Prompt"/>
                <a:sym typeface="Prompt"/>
              </a:rPr>
            </a:br>
            <a:br>
              <a:rPr lang="th-TH" dirty="0">
                <a:solidFill>
                  <a:schemeClr val="dk1"/>
                </a:solidFill>
                <a:latin typeface="Prompt"/>
                <a:ea typeface="Prompt"/>
                <a:cs typeface="Prompt"/>
                <a:sym typeface="Prompt"/>
              </a:rPr>
            </a:br>
            <a:br>
              <a:rPr lang="th-TH" dirty="0">
                <a:solidFill>
                  <a:schemeClr val="dk1"/>
                </a:solidFill>
                <a:latin typeface="Prompt"/>
                <a:ea typeface="Prompt"/>
                <a:cs typeface="Prompt"/>
                <a:sym typeface="Prompt"/>
              </a:rPr>
            </a:br>
            <a:br>
              <a:rPr lang="th-TH" dirty="0">
                <a:solidFill>
                  <a:schemeClr val="dk1"/>
                </a:solidFill>
                <a:latin typeface="Prompt"/>
                <a:ea typeface="Prompt"/>
                <a:cs typeface="Prompt"/>
                <a:sym typeface="Prompt"/>
              </a:rPr>
            </a:br>
            <a:br>
              <a:rPr lang="th-TH" dirty="0">
                <a:solidFill>
                  <a:schemeClr val="dk1"/>
                </a:solidFill>
                <a:latin typeface="Prompt"/>
                <a:ea typeface="Prompt"/>
                <a:cs typeface="Prompt"/>
                <a:sym typeface="Prompt"/>
              </a:rPr>
            </a:br>
            <a:endParaRPr lang="th-TH" dirty="0">
              <a:solidFill>
                <a:schemeClr val="dk1"/>
              </a:solidFill>
              <a:latin typeface="Prompt"/>
              <a:ea typeface="Prompt"/>
              <a:cs typeface="Prompt"/>
              <a:sym typeface="Prompt"/>
            </a:endParaRPr>
          </a:p>
          <a:p>
            <a:pPr marL="457200" lvl="0" indent="-342900" algn="l" rtl="0">
              <a:spcBef>
                <a:spcPts val="0"/>
              </a:spcBef>
              <a:spcAft>
                <a:spcPts val="0"/>
              </a:spcAft>
              <a:buClr>
                <a:schemeClr val="dk1"/>
              </a:buClr>
              <a:buSzPts val="1100"/>
              <a:buFont typeface="Arial"/>
              <a:buNone/>
            </a:pPr>
            <a:endParaRPr lang="th-TH" dirty="0">
              <a:solidFill>
                <a:schemeClr val="dk1"/>
              </a:solidFill>
              <a:latin typeface="Prompt"/>
              <a:ea typeface="Prompt"/>
              <a:cs typeface="Prompt"/>
              <a:sym typeface="Promp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11</a:t>
            </a:fld>
            <a:endParaRPr/>
          </a:p>
        </p:txBody>
      </p:sp>
      <p:sp>
        <p:nvSpPr>
          <p:cNvPr id="252" name="Google Shape;252;p4"/>
          <p:cNvSpPr txBox="1">
            <a:spLocks noGrp="1"/>
          </p:cNvSpPr>
          <p:nvPr>
            <p:ph type="body" idx="2"/>
          </p:nvPr>
        </p:nvSpPr>
        <p:spPr>
          <a:xfrm>
            <a:off x="327725" y="262901"/>
            <a:ext cx="9817200" cy="79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a:latin typeface="Prompt"/>
                <a:ea typeface="Prompt"/>
                <a:cs typeface="Prompt"/>
                <a:sym typeface="Prompt"/>
              </a:rPr>
              <a:t>1.2 เปลี่ยนรูปแบบการนำเข้าข้อมูล และเพิ่มความสามารถในการแก้ไขข้อมูล </a:t>
            </a:r>
            <a:endParaRPr/>
          </a:p>
          <a:p>
            <a:pPr marL="0" lvl="0" indent="0" algn="l" rtl="0">
              <a:spcBef>
                <a:spcPts val="400"/>
              </a:spcBef>
              <a:spcAft>
                <a:spcPts val="0"/>
              </a:spcAft>
              <a:buClr>
                <a:schemeClr val="dk1"/>
              </a:buClr>
              <a:buSzPts val="2000"/>
              <a:buNone/>
            </a:pPr>
            <a:endParaRPr/>
          </a:p>
        </p:txBody>
      </p:sp>
      <p:pic>
        <p:nvPicPr>
          <p:cNvPr id="253" name="Google Shape;253;p4"/>
          <p:cNvPicPr preferRelativeResize="0"/>
          <p:nvPr/>
        </p:nvPicPr>
        <p:blipFill rotWithShape="1">
          <a:blip r:embed="rId3">
            <a:alphaModFix/>
          </a:blip>
          <a:srcRect/>
          <a:stretch/>
        </p:blipFill>
        <p:spPr>
          <a:xfrm>
            <a:off x="6256774" y="2852422"/>
            <a:ext cx="5840925" cy="2957206"/>
          </a:xfrm>
          <a:prstGeom prst="rect">
            <a:avLst/>
          </a:prstGeom>
          <a:noFill/>
          <a:ln>
            <a:noFill/>
          </a:ln>
        </p:spPr>
      </p:pic>
      <p:sp>
        <p:nvSpPr>
          <p:cNvPr id="254" name="Google Shape;254;p4"/>
          <p:cNvSpPr txBox="1">
            <a:spLocks noGrp="1"/>
          </p:cNvSpPr>
          <p:nvPr>
            <p:ph type="body" idx="2"/>
          </p:nvPr>
        </p:nvSpPr>
        <p:spPr>
          <a:xfrm>
            <a:off x="392950" y="1190127"/>
            <a:ext cx="5271000" cy="79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User สามารถ Download Excel file จากระบบ เพื่อแก้ไข parameters และ Upload Excel เข้าระบบได้</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pic>
        <p:nvPicPr>
          <p:cNvPr id="255" name="Google Shape;255;p4"/>
          <p:cNvPicPr preferRelativeResize="0"/>
          <p:nvPr/>
        </p:nvPicPr>
        <p:blipFill>
          <a:blip r:embed="rId4">
            <a:alphaModFix/>
          </a:blip>
          <a:stretch>
            <a:fillRect/>
          </a:stretch>
        </p:blipFill>
        <p:spPr>
          <a:xfrm>
            <a:off x="0" y="2067200"/>
            <a:ext cx="4023426" cy="3188550"/>
          </a:xfrm>
          <a:prstGeom prst="rect">
            <a:avLst/>
          </a:prstGeom>
          <a:noFill/>
          <a:ln>
            <a:noFill/>
          </a:ln>
        </p:spPr>
      </p:pic>
      <p:cxnSp>
        <p:nvCxnSpPr>
          <p:cNvPr id="256" name="Google Shape;256;p4"/>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pic>
        <p:nvPicPr>
          <p:cNvPr id="257" name="Google Shape;257;p4"/>
          <p:cNvPicPr preferRelativeResize="0"/>
          <p:nvPr/>
        </p:nvPicPr>
        <p:blipFill>
          <a:blip r:embed="rId5">
            <a:alphaModFix/>
          </a:blip>
          <a:stretch>
            <a:fillRect/>
          </a:stretch>
        </p:blipFill>
        <p:spPr>
          <a:xfrm>
            <a:off x="3449700" y="3108500"/>
            <a:ext cx="2492224" cy="1426576"/>
          </a:xfrm>
          <a:prstGeom prst="rect">
            <a:avLst/>
          </a:prstGeom>
          <a:noFill/>
          <a:ln>
            <a:noFill/>
          </a:ln>
        </p:spPr>
      </p:pic>
      <p:sp>
        <p:nvSpPr>
          <p:cNvPr id="258" name="Google Shape;258;p4"/>
          <p:cNvSpPr txBox="1"/>
          <p:nvPr/>
        </p:nvSpPr>
        <p:spPr>
          <a:xfrm>
            <a:off x="6256775" y="1190125"/>
            <a:ext cx="5841000" cy="1923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สามารถ Edit data ผ่านระบบได้ทั้งแบบ Manual , Copy ข้อมูลจากไฟล์ Excel มา Paste บนระบบ (On Web) และ import excel ได้ </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Import excel จากหลาย Source ได้</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รองรับ Version control ข้อมูลได้</a:t>
            </a:r>
            <a:endParaRPr sz="1700">
              <a:solidFill>
                <a:srgbClr val="FF0000"/>
              </a:solidFill>
              <a:latin typeface="Prompt"/>
              <a:ea typeface="Prompt"/>
              <a:cs typeface="Prompt"/>
              <a:sym typeface="Prompt"/>
            </a:endParaRPr>
          </a:p>
          <a:p>
            <a:pPr marL="0" marR="0" lvl="0" indent="0" algn="l" rtl="0">
              <a:spcBef>
                <a:spcPts val="0"/>
              </a:spcBef>
              <a:spcAft>
                <a:spcPts val="0"/>
              </a:spcAft>
              <a:buNone/>
            </a:pPr>
            <a:endParaRPr sz="1700">
              <a:solidFill>
                <a:srgbClr val="FF0000"/>
              </a:solidFill>
              <a:latin typeface="Prompt"/>
              <a:ea typeface="Prompt"/>
              <a:cs typeface="Prompt"/>
              <a:sym typeface="Prompt"/>
            </a:endParaRPr>
          </a:p>
        </p:txBody>
      </p:sp>
      <p:cxnSp>
        <p:nvCxnSpPr>
          <p:cNvPr id="259" name="Google Shape;259;p4"/>
          <p:cNvCxnSpPr/>
          <p:nvPr/>
        </p:nvCxnSpPr>
        <p:spPr>
          <a:xfrm>
            <a:off x="5811950" y="4138550"/>
            <a:ext cx="1278600" cy="883500"/>
          </a:xfrm>
          <a:prstGeom prst="straightConnector1">
            <a:avLst/>
          </a:prstGeom>
          <a:noFill/>
          <a:ln w="28575" cap="flat" cmpd="sng">
            <a:solidFill>
              <a:schemeClr val="accent2"/>
            </a:solidFill>
            <a:prstDash val="solid"/>
            <a:round/>
            <a:headEnd type="none" w="med" len="med"/>
            <a:tailEnd type="triangle" w="med" len="med"/>
          </a:ln>
        </p:spPr>
      </p:cxnSp>
      <p:sp>
        <p:nvSpPr>
          <p:cNvPr id="260" name="Google Shape;260;p4"/>
          <p:cNvSpPr/>
          <p:nvPr/>
        </p:nvSpPr>
        <p:spPr>
          <a:xfrm>
            <a:off x="11821700" y="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113d8db2799_0_136"/>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12</a:t>
            </a:fld>
            <a:endParaRPr/>
          </a:p>
        </p:txBody>
      </p:sp>
      <p:sp>
        <p:nvSpPr>
          <p:cNvPr id="267" name="Google Shape;267;g113d8db2799_0_136"/>
          <p:cNvSpPr txBox="1">
            <a:spLocks noGrp="1"/>
          </p:cNvSpPr>
          <p:nvPr>
            <p:ph type="body" idx="2"/>
          </p:nvPr>
        </p:nvSpPr>
        <p:spPr>
          <a:xfrm>
            <a:off x="305487" y="30610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sz="2200">
                <a:latin typeface="Prompt"/>
                <a:ea typeface="Prompt"/>
                <a:cs typeface="Prompt"/>
                <a:sym typeface="Prompt"/>
              </a:rPr>
              <a:t>1.3 การคำนวณทำบน Excel</a:t>
            </a:r>
            <a:r>
              <a:rPr lang="en-US"/>
              <a:t>  </a:t>
            </a:r>
            <a:endParaRPr/>
          </a:p>
        </p:txBody>
      </p:sp>
      <p:pic>
        <p:nvPicPr>
          <p:cNvPr id="268" name="Google Shape;268;g113d8db2799_0_136"/>
          <p:cNvPicPr preferRelativeResize="0"/>
          <p:nvPr/>
        </p:nvPicPr>
        <p:blipFill>
          <a:blip r:embed="rId3">
            <a:alphaModFix/>
          </a:blip>
          <a:stretch>
            <a:fillRect/>
          </a:stretch>
        </p:blipFill>
        <p:spPr>
          <a:xfrm>
            <a:off x="164025" y="2782363"/>
            <a:ext cx="5737573" cy="3316775"/>
          </a:xfrm>
          <a:prstGeom prst="rect">
            <a:avLst/>
          </a:prstGeom>
          <a:noFill/>
          <a:ln w="9525" cap="flat" cmpd="sng">
            <a:solidFill>
              <a:schemeClr val="dk2"/>
            </a:solidFill>
            <a:prstDash val="solid"/>
            <a:round/>
            <a:headEnd type="none" w="sm" len="sm"/>
            <a:tailEnd type="none" w="sm" len="sm"/>
          </a:ln>
        </p:spPr>
      </p:pic>
      <p:cxnSp>
        <p:nvCxnSpPr>
          <p:cNvPr id="269" name="Google Shape;269;g113d8db2799_0_136"/>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pic>
        <p:nvPicPr>
          <p:cNvPr id="270" name="Google Shape;270;g113d8db2799_0_136"/>
          <p:cNvPicPr preferRelativeResize="0"/>
          <p:nvPr/>
        </p:nvPicPr>
        <p:blipFill>
          <a:blip r:embed="rId4">
            <a:alphaModFix/>
          </a:blip>
          <a:stretch>
            <a:fillRect/>
          </a:stretch>
        </p:blipFill>
        <p:spPr>
          <a:xfrm>
            <a:off x="6209750" y="2242856"/>
            <a:ext cx="5820725" cy="3946254"/>
          </a:xfrm>
          <a:prstGeom prst="rect">
            <a:avLst/>
          </a:prstGeom>
          <a:noFill/>
          <a:ln>
            <a:noFill/>
          </a:ln>
        </p:spPr>
      </p:pic>
      <p:cxnSp>
        <p:nvCxnSpPr>
          <p:cNvPr id="271" name="Google Shape;271;g113d8db2799_0_136"/>
          <p:cNvCxnSpPr/>
          <p:nvPr/>
        </p:nvCxnSpPr>
        <p:spPr>
          <a:xfrm flipH="1">
            <a:off x="7891000" y="4057200"/>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272" name="Google Shape;272;g113d8db2799_0_136"/>
          <p:cNvSpPr/>
          <p:nvPr/>
        </p:nvSpPr>
        <p:spPr>
          <a:xfrm>
            <a:off x="6672100" y="4824300"/>
            <a:ext cx="1707000" cy="651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g113d8db2799_0_136"/>
          <p:cNvSpPr/>
          <p:nvPr/>
        </p:nvSpPr>
        <p:spPr>
          <a:xfrm>
            <a:off x="1338100" y="4720975"/>
            <a:ext cx="1707000" cy="651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g113d8db2799_0_136"/>
          <p:cNvCxnSpPr/>
          <p:nvPr/>
        </p:nvCxnSpPr>
        <p:spPr>
          <a:xfrm rot="10800000">
            <a:off x="3045225" y="5057975"/>
            <a:ext cx="360600" cy="417300"/>
          </a:xfrm>
          <a:prstGeom prst="straightConnector1">
            <a:avLst/>
          </a:prstGeom>
          <a:noFill/>
          <a:ln w="28575" cap="flat" cmpd="sng">
            <a:solidFill>
              <a:srgbClr val="FF0000"/>
            </a:solidFill>
            <a:prstDash val="solid"/>
            <a:round/>
            <a:headEnd type="none" w="med" len="med"/>
            <a:tailEnd type="triangle" w="med" len="med"/>
          </a:ln>
        </p:spPr>
      </p:cxnSp>
      <p:sp>
        <p:nvSpPr>
          <p:cNvPr id="275" name="Google Shape;275;g113d8db2799_0_136"/>
          <p:cNvSpPr txBox="1">
            <a:spLocks noGrp="1"/>
          </p:cNvSpPr>
          <p:nvPr>
            <p:ph type="body" idx="2"/>
          </p:nvPr>
        </p:nvSpPr>
        <p:spPr>
          <a:xfrm>
            <a:off x="392950" y="1190127"/>
            <a:ext cx="5271000" cy="79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ไม่มีระบุเรื่องการคำนวณ </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sp>
        <p:nvSpPr>
          <p:cNvPr id="276" name="Google Shape;276;g113d8db2799_0_136"/>
          <p:cNvSpPr txBox="1"/>
          <p:nvPr/>
        </p:nvSpPr>
        <p:spPr>
          <a:xfrm>
            <a:off x="6256774" y="1190125"/>
            <a:ext cx="5384400" cy="140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เพิ่ม Cal margin สามารถปรับได้บน Web</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มีการคำนวณโดยเลือกจาก Cost และ version ว่าจะใช้ version ใด</a:t>
            </a:r>
            <a:endParaRPr sz="1700">
              <a:solidFill>
                <a:srgbClr val="FF0000"/>
              </a:solidFill>
              <a:latin typeface="Prompt"/>
              <a:ea typeface="Prompt"/>
              <a:cs typeface="Prompt"/>
              <a:sym typeface="Prompt"/>
            </a:endParaRPr>
          </a:p>
          <a:p>
            <a:pPr marL="0" marR="0" lvl="0" indent="0" algn="l" rtl="0">
              <a:spcBef>
                <a:spcPts val="0"/>
              </a:spcBef>
              <a:spcAft>
                <a:spcPts val="0"/>
              </a:spcAft>
              <a:buNone/>
            </a:pPr>
            <a:endParaRPr sz="1700">
              <a:solidFill>
                <a:srgbClr val="FF0000"/>
              </a:solidFill>
              <a:latin typeface="Prompt"/>
              <a:ea typeface="Prompt"/>
              <a:cs typeface="Prompt"/>
              <a:sym typeface="Prompt"/>
            </a:endParaRPr>
          </a:p>
        </p:txBody>
      </p:sp>
      <p:sp>
        <p:nvSpPr>
          <p:cNvPr id="277" name="Google Shape;277;g113d8db2799_0_136"/>
          <p:cNvSpPr/>
          <p:nvPr/>
        </p:nvSpPr>
        <p:spPr>
          <a:xfrm>
            <a:off x="11799000" y="0"/>
            <a:ext cx="393000" cy="406500"/>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2</a:t>
            </a:r>
            <a:endParaRPr b="1">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5"/>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13</a:t>
            </a:fld>
            <a:endParaRPr/>
          </a:p>
        </p:txBody>
      </p:sp>
      <p:sp>
        <p:nvSpPr>
          <p:cNvPr id="283" name="Google Shape;283;p5"/>
          <p:cNvSpPr txBox="1">
            <a:spLocks noGrp="1"/>
          </p:cNvSpPr>
          <p:nvPr>
            <p:ph type="body" idx="2"/>
          </p:nvPr>
        </p:nvSpPr>
        <p:spPr>
          <a:xfrm>
            <a:off x="327725" y="262901"/>
            <a:ext cx="9817200" cy="79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a:latin typeface="Prompt"/>
                <a:ea typeface="Prompt"/>
                <a:cs typeface="Prompt"/>
                <a:sym typeface="Prompt"/>
              </a:rPr>
              <a:t>1.4 แก้ไข Demand ผ่าน Excel File และสามารถ Upload excel เข้าระบบเพื่อส่งไปยัง Model ได้</a:t>
            </a:r>
            <a:endParaRPr/>
          </a:p>
          <a:p>
            <a:pPr marL="0" lvl="0" indent="0" algn="l" rtl="0">
              <a:spcBef>
                <a:spcPts val="400"/>
              </a:spcBef>
              <a:spcAft>
                <a:spcPts val="0"/>
              </a:spcAft>
              <a:buClr>
                <a:schemeClr val="dk1"/>
              </a:buClr>
              <a:buSzPts val="2000"/>
              <a:buNone/>
            </a:pPr>
            <a:endParaRPr/>
          </a:p>
        </p:txBody>
      </p:sp>
      <p:cxnSp>
        <p:nvCxnSpPr>
          <p:cNvPr id="284" name="Google Shape;284;p5"/>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285" name="Google Shape;285;p5"/>
          <p:cNvSpPr txBox="1">
            <a:spLocks noGrp="1"/>
          </p:cNvSpPr>
          <p:nvPr>
            <p:ph type="body" idx="2"/>
          </p:nvPr>
        </p:nvSpPr>
        <p:spPr>
          <a:xfrm>
            <a:off x="392950" y="1190126"/>
            <a:ext cx="5271000" cy="223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ทุกการ upload Excel จะเป็นการ trigger ให้ optimization model สร้างแผนขึ้นมาในรูปแบบ Excel User สามารถ download Excel เพื่อทำการเจรจาต่อรองกับคู่ค้า หรือสามารถปรับแผนตาม Scenario ต่างๆ แล้ว upload Excel ผ่านหน้า Web ของระบบ แล้วระบบจะทำการ trigger ให้ optimization engine สร้างแผนใหม่ขึ้นมาใหม่ (ทำซ้ำจนกว่าจะได้ Final Version)</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pic>
        <p:nvPicPr>
          <p:cNvPr id="286" name="Google Shape;286;p5"/>
          <p:cNvPicPr preferRelativeResize="0"/>
          <p:nvPr/>
        </p:nvPicPr>
        <p:blipFill rotWithShape="1">
          <a:blip r:embed="rId3">
            <a:alphaModFix/>
          </a:blip>
          <a:srcRect b="96211"/>
          <a:stretch/>
        </p:blipFill>
        <p:spPr>
          <a:xfrm>
            <a:off x="88150" y="3107775"/>
            <a:ext cx="4233374" cy="276865"/>
          </a:xfrm>
          <a:prstGeom prst="rect">
            <a:avLst/>
          </a:prstGeom>
          <a:noFill/>
          <a:ln>
            <a:noFill/>
          </a:ln>
        </p:spPr>
      </p:pic>
      <p:pic>
        <p:nvPicPr>
          <p:cNvPr id="287" name="Google Shape;287;p5"/>
          <p:cNvPicPr preferRelativeResize="0"/>
          <p:nvPr/>
        </p:nvPicPr>
        <p:blipFill rotWithShape="1">
          <a:blip r:embed="rId3">
            <a:alphaModFix/>
          </a:blip>
          <a:srcRect t="62604" b="919"/>
          <a:stretch/>
        </p:blipFill>
        <p:spPr>
          <a:xfrm>
            <a:off x="88150" y="3376500"/>
            <a:ext cx="4233374" cy="2665750"/>
          </a:xfrm>
          <a:prstGeom prst="rect">
            <a:avLst/>
          </a:prstGeom>
          <a:noFill/>
          <a:ln>
            <a:noFill/>
          </a:ln>
        </p:spPr>
      </p:pic>
      <p:pic>
        <p:nvPicPr>
          <p:cNvPr id="288" name="Google Shape;288;p5"/>
          <p:cNvPicPr preferRelativeResize="0"/>
          <p:nvPr/>
        </p:nvPicPr>
        <p:blipFill rotWithShape="1">
          <a:blip r:embed="rId4">
            <a:alphaModFix/>
          </a:blip>
          <a:srcRect/>
          <a:stretch/>
        </p:blipFill>
        <p:spPr>
          <a:xfrm>
            <a:off x="2967575" y="4823523"/>
            <a:ext cx="3013575" cy="1496559"/>
          </a:xfrm>
          <a:prstGeom prst="rect">
            <a:avLst/>
          </a:prstGeom>
          <a:noFill/>
          <a:ln>
            <a:noFill/>
          </a:ln>
        </p:spPr>
      </p:pic>
      <p:sp>
        <p:nvSpPr>
          <p:cNvPr id="289" name="Google Shape;289;p5"/>
          <p:cNvSpPr txBox="1"/>
          <p:nvPr/>
        </p:nvSpPr>
        <p:spPr>
          <a:xfrm>
            <a:off x="6256775" y="1190125"/>
            <a:ext cx="5384400" cy="1139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สามารถแก้ไข demand ที่หน้าเวบได้เลย (เดิมต้องผ่าน Excel เท่านั้น) โดยเวบจะคำนวณ balance, inventory ทุกอย่างให้ (เดิม Excel คำนวณให้)</a:t>
            </a:r>
            <a:endParaRPr sz="1700">
              <a:solidFill>
                <a:srgbClr val="FF0000"/>
              </a:solidFill>
              <a:latin typeface="Prompt"/>
              <a:ea typeface="Prompt"/>
              <a:cs typeface="Prompt"/>
              <a:sym typeface="Prompt"/>
            </a:endParaRPr>
          </a:p>
          <a:p>
            <a:pPr marL="0" marR="0" lvl="0" indent="0" algn="l" rtl="0">
              <a:spcBef>
                <a:spcPts val="0"/>
              </a:spcBef>
              <a:spcAft>
                <a:spcPts val="0"/>
              </a:spcAft>
              <a:buNone/>
            </a:pPr>
            <a:endParaRPr sz="1700">
              <a:solidFill>
                <a:srgbClr val="FF0000"/>
              </a:solidFill>
              <a:latin typeface="Prompt"/>
              <a:ea typeface="Prompt"/>
              <a:cs typeface="Prompt"/>
              <a:sym typeface="Prompt"/>
            </a:endParaRPr>
          </a:p>
        </p:txBody>
      </p:sp>
      <p:sp>
        <p:nvSpPr>
          <p:cNvPr id="290" name="Google Shape;290;p5"/>
          <p:cNvSpPr/>
          <p:nvPr/>
        </p:nvSpPr>
        <p:spPr>
          <a:xfrm>
            <a:off x="1558950" y="4883700"/>
            <a:ext cx="1219200" cy="603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5"/>
          <p:cNvCxnSpPr/>
          <p:nvPr/>
        </p:nvCxnSpPr>
        <p:spPr>
          <a:xfrm flipH="1">
            <a:off x="2479475" y="4116600"/>
            <a:ext cx="488100" cy="767100"/>
          </a:xfrm>
          <a:prstGeom prst="straightConnector1">
            <a:avLst/>
          </a:prstGeom>
          <a:noFill/>
          <a:ln w="28575" cap="flat" cmpd="sng">
            <a:solidFill>
              <a:srgbClr val="FF0000"/>
            </a:solidFill>
            <a:prstDash val="solid"/>
            <a:round/>
            <a:headEnd type="none" w="med" len="med"/>
            <a:tailEnd type="triangle" w="med" len="med"/>
          </a:ln>
        </p:spPr>
      </p:cxnSp>
      <p:pic>
        <p:nvPicPr>
          <p:cNvPr id="292" name="Google Shape;292;p5"/>
          <p:cNvPicPr preferRelativeResize="0"/>
          <p:nvPr/>
        </p:nvPicPr>
        <p:blipFill rotWithShape="1">
          <a:blip r:embed="rId5">
            <a:alphaModFix/>
          </a:blip>
          <a:srcRect t="13367" r="76706"/>
          <a:stretch/>
        </p:blipFill>
        <p:spPr>
          <a:xfrm>
            <a:off x="7710002" y="2220675"/>
            <a:ext cx="2477938" cy="4099407"/>
          </a:xfrm>
          <a:prstGeom prst="rect">
            <a:avLst/>
          </a:prstGeom>
          <a:noFill/>
          <a:ln>
            <a:noFill/>
          </a:ln>
        </p:spPr>
      </p:pic>
      <p:sp>
        <p:nvSpPr>
          <p:cNvPr id="293" name="Google Shape;293;p5"/>
          <p:cNvSpPr/>
          <p:nvPr/>
        </p:nvSpPr>
        <p:spPr>
          <a:xfrm>
            <a:off x="8596425" y="2942075"/>
            <a:ext cx="1548600" cy="3462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5"/>
          <p:cNvCxnSpPr/>
          <p:nvPr/>
        </p:nvCxnSpPr>
        <p:spPr>
          <a:xfrm rot="10800000">
            <a:off x="10048300" y="3230138"/>
            <a:ext cx="484200" cy="685800"/>
          </a:xfrm>
          <a:prstGeom prst="straightConnector1">
            <a:avLst/>
          </a:prstGeom>
          <a:noFill/>
          <a:ln w="28575" cap="flat" cmpd="sng">
            <a:solidFill>
              <a:srgbClr val="FF0000"/>
            </a:solidFill>
            <a:prstDash val="solid"/>
            <a:round/>
            <a:headEnd type="none" w="med" len="med"/>
            <a:tailEnd type="triangle" w="med" len="med"/>
          </a:ln>
        </p:spPr>
      </p:cxnSp>
      <p:sp>
        <p:nvSpPr>
          <p:cNvPr id="295" name="Google Shape;295;p5"/>
          <p:cNvSpPr/>
          <p:nvPr/>
        </p:nvSpPr>
        <p:spPr>
          <a:xfrm>
            <a:off x="11798988" y="0"/>
            <a:ext cx="393000" cy="406500"/>
          </a:xfrm>
          <a:prstGeom prst="ellipse">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4</a:t>
            </a:r>
            <a:endParaRPr b="1">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113d8db2799_0_168"/>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14</a:t>
            </a:fld>
            <a:endParaRPr/>
          </a:p>
        </p:txBody>
      </p:sp>
      <p:cxnSp>
        <p:nvCxnSpPr>
          <p:cNvPr id="302" name="Google Shape;302;g113d8db2799_0_168"/>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303" name="Google Shape;303;g113d8db2799_0_168"/>
          <p:cNvSpPr txBox="1">
            <a:spLocks noGrp="1"/>
          </p:cNvSpPr>
          <p:nvPr>
            <p:ph type="body" idx="2"/>
          </p:nvPr>
        </p:nvSpPr>
        <p:spPr>
          <a:xfrm>
            <a:off x="450275" y="1027405"/>
            <a:ext cx="5271000" cy="1284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:ข้อมูลมาจาก Excel </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sp>
        <p:nvSpPr>
          <p:cNvPr id="304" name="Google Shape;304;g113d8db2799_0_168"/>
          <p:cNvSpPr txBox="1"/>
          <p:nvPr/>
        </p:nvSpPr>
        <p:spPr>
          <a:xfrm>
            <a:off x="6508200" y="1064900"/>
            <a:ext cx="53844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เพิ่มเติมข้อมูลสามารถทำบน Web </a:t>
            </a:r>
            <a:endParaRPr sz="1700">
              <a:solidFill>
                <a:srgbClr val="FF0000"/>
              </a:solidFill>
              <a:latin typeface="Prompt"/>
              <a:ea typeface="Prompt"/>
              <a:cs typeface="Prompt"/>
              <a:sym typeface="Prompt"/>
            </a:endParaRPr>
          </a:p>
        </p:txBody>
      </p:sp>
      <p:pic>
        <p:nvPicPr>
          <p:cNvPr id="305" name="Google Shape;305;g113d8db2799_0_168"/>
          <p:cNvPicPr preferRelativeResize="0"/>
          <p:nvPr/>
        </p:nvPicPr>
        <p:blipFill>
          <a:blip r:embed="rId3">
            <a:alphaModFix/>
          </a:blip>
          <a:stretch>
            <a:fillRect/>
          </a:stretch>
        </p:blipFill>
        <p:spPr>
          <a:xfrm>
            <a:off x="6973875" y="2525025"/>
            <a:ext cx="4453050" cy="3710875"/>
          </a:xfrm>
          <a:prstGeom prst="rect">
            <a:avLst/>
          </a:prstGeom>
          <a:noFill/>
          <a:ln>
            <a:noFill/>
          </a:ln>
        </p:spPr>
      </p:pic>
      <p:cxnSp>
        <p:nvCxnSpPr>
          <p:cNvPr id="306" name="Google Shape;306;g113d8db2799_0_168"/>
          <p:cNvCxnSpPr/>
          <p:nvPr/>
        </p:nvCxnSpPr>
        <p:spPr>
          <a:xfrm flipH="1">
            <a:off x="11042625" y="3655075"/>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307" name="Google Shape;307;g113d8db2799_0_168"/>
          <p:cNvSpPr/>
          <p:nvPr/>
        </p:nvSpPr>
        <p:spPr>
          <a:xfrm>
            <a:off x="8590025" y="4306000"/>
            <a:ext cx="3057300" cy="1197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8" name="Google Shape;308;g113d8db2799_0_168"/>
          <p:cNvPicPr preferRelativeResize="0"/>
          <p:nvPr/>
        </p:nvPicPr>
        <p:blipFill>
          <a:blip r:embed="rId4">
            <a:alphaModFix/>
          </a:blip>
          <a:stretch>
            <a:fillRect/>
          </a:stretch>
        </p:blipFill>
        <p:spPr>
          <a:xfrm>
            <a:off x="1557125" y="1885375"/>
            <a:ext cx="3290050" cy="4459401"/>
          </a:xfrm>
          <a:prstGeom prst="rect">
            <a:avLst/>
          </a:prstGeom>
          <a:noFill/>
          <a:ln>
            <a:noFill/>
          </a:ln>
        </p:spPr>
      </p:pic>
      <p:sp>
        <p:nvSpPr>
          <p:cNvPr id="309" name="Google Shape;309;g113d8db2799_0_168"/>
          <p:cNvSpPr/>
          <p:nvPr/>
        </p:nvSpPr>
        <p:spPr>
          <a:xfrm>
            <a:off x="3174650" y="3973699"/>
            <a:ext cx="1615800" cy="23712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0" name="Google Shape;310;g113d8db2799_0_168"/>
          <p:cNvCxnSpPr/>
          <p:nvPr/>
        </p:nvCxnSpPr>
        <p:spPr>
          <a:xfrm flipH="1">
            <a:off x="4152325" y="3206600"/>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311" name="Google Shape;311;g113d8db2799_0_168"/>
          <p:cNvSpPr txBox="1">
            <a:spLocks noGrp="1"/>
          </p:cNvSpPr>
          <p:nvPr>
            <p:ph type="body" idx="2"/>
          </p:nvPr>
        </p:nvSpPr>
        <p:spPr>
          <a:xfrm>
            <a:off x="527387" y="332656"/>
            <a:ext cx="9889200" cy="360000"/>
          </a:xfrm>
          <a:prstGeom prst="rect">
            <a:avLst/>
          </a:prstGeom>
          <a:solidFill>
            <a:srgbClr val="CAE2F9"/>
          </a:solidFill>
        </p:spPr>
        <p:txBody>
          <a:bodyPr spcFirstLastPara="1" wrap="square" lIns="91425" tIns="45700" rIns="91425" bIns="45700" anchor="t" anchorCtr="0">
            <a:noAutofit/>
          </a:bodyPr>
          <a:lstStyle/>
          <a:p>
            <a:pPr marL="0" lvl="0" indent="0" algn="l" rtl="0">
              <a:spcBef>
                <a:spcPts val="400"/>
              </a:spcBef>
              <a:spcAft>
                <a:spcPts val="0"/>
              </a:spcAft>
              <a:buNone/>
            </a:pPr>
            <a:r>
              <a:rPr lang="en-US"/>
              <a:t>ส่วนที่ 2 การรับข้อมูล (Input)</a:t>
            </a:r>
            <a:endParaRPr/>
          </a:p>
        </p:txBody>
      </p:sp>
      <p:sp>
        <p:nvSpPr>
          <p:cNvPr id="312" name="Google Shape;312;g113d8db2799_0_168"/>
          <p:cNvSpPr/>
          <p:nvPr/>
        </p:nvSpPr>
        <p:spPr>
          <a:xfrm>
            <a:off x="11821700" y="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6"/>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15</a:t>
            </a:fld>
            <a:endParaRPr/>
          </a:p>
        </p:txBody>
      </p:sp>
      <p:pic>
        <p:nvPicPr>
          <p:cNvPr id="318" name="Google Shape;318;p6"/>
          <p:cNvPicPr preferRelativeResize="0"/>
          <p:nvPr/>
        </p:nvPicPr>
        <p:blipFill rotWithShape="1">
          <a:blip r:embed="rId3">
            <a:alphaModFix/>
          </a:blip>
          <a:srcRect l="3232" b="64067"/>
          <a:stretch/>
        </p:blipFill>
        <p:spPr>
          <a:xfrm>
            <a:off x="454000" y="3494175"/>
            <a:ext cx="5453698" cy="1179074"/>
          </a:xfrm>
          <a:prstGeom prst="rect">
            <a:avLst/>
          </a:prstGeom>
          <a:noFill/>
          <a:ln>
            <a:noFill/>
          </a:ln>
        </p:spPr>
      </p:pic>
      <p:pic>
        <p:nvPicPr>
          <p:cNvPr id="319" name="Google Shape;319;p6"/>
          <p:cNvPicPr preferRelativeResize="0"/>
          <p:nvPr/>
        </p:nvPicPr>
        <p:blipFill rotWithShape="1">
          <a:blip r:embed="rId4">
            <a:alphaModFix/>
          </a:blip>
          <a:srcRect/>
          <a:stretch/>
        </p:blipFill>
        <p:spPr>
          <a:xfrm>
            <a:off x="6279850" y="1959875"/>
            <a:ext cx="5820111" cy="2938250"/>
          </a:xfrm>
          <a:prstGeom prst="rect">
            <a:avLst/>
          </a:prstGeom>
          <a:noFill/>
          <a:ln w="9525" cap="flat" cmpd="sng">
            <a:solidFill>
              <a:srgbClr val="000000"/>
            </a:solidFill>
            <a:prstDash val="solid"/>
            <a:round/>
            <a:headEnd type="none" w="sm" len="sm"/>
            <a:tailEnd type="none" w="sm" len="sm"/>
          </a:ln>
        </p:spPr>
      </p:pic>
      <p:sp>
        <p:nvSpPr>
          <p:cNvPr id="320" name="Google Shape;320;p6"/>
          <p:cNvSpPr txBox="1">
            <a:spLocks noGrp="1"/>
          </p:cNvSpPr>
          <p:nvPr>
            <p:ph type="body" idx="2"/>
          </p:nvPr>
        </p:nvSpPr>
        <p:spPr>
          <a:xfrm>
            <a:off x="327725" y="262901"/>
            <a:ext cx="9817200" cy="79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a:latin typeface="Prompt"/>
                <a:ea typeface="Prompt"/>
                <a:cs typeface="Prompt"/>
                <a:sym typeface="Prompt"/>
              </a:rPr>
              <a:t>2.1 การรับข้อมูลส่วน Supply เพิ่มการ input Ability Pentane</a:t>
            </a:r>
            <a:endParaRPr/>
          </a:p>
          <a:p>
            <a:pPr marL="0" lvl="0" indent="0" algn="l" rtl="0">
              <a:spcBef>
                <a:spcPts val="400"/>
              </a:spcBef>
              <a:spcAft>
                <a:spcPts val="0"/>
              </a:spcAft>
              <a:buClr>
                <a:schemeClr val="dk1"/>
              </a:buClr>
              <a:buSzPts val="2000"/>
              <a:buNone/>
            </a:pPr>
            <a:endParaRPr/>
          </a:p>
        </p:txBody>
      </p:sp>
      <p:sp>
        <p:nvSpPr>
          <p:cNvPr id="321" name="Google Shape;321;p6"/>
          <p:cNvSpPr txBox="1">
            <a:spLocks noGrp="1"/>
          </p:cNvSpPr>
          <p:nvPr>
            <p:ph type="body" idx="2"/>
          </p:nvPr>
        </p:nvSpPr>
        <p:spPr>
          <a:xfrm>
            <a:off x="392950" y="1190125"/>
            <a:ext cx="5271000" cy="127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dirty="0">
                <a:latin typeface="Prompt"/>
                <a:ea typeface="Prompt"/>
                <a:cs typeface="Prompt"/>
                <a:sym typeface="Prompt"/>
              </a:rPr>
              <a:t>PPS</a:t>
            </a:r>
            <a:r>
              <a:rPr lang="en-US" sz="1700" b="0" dirty="0">
                <a:latin typeface="Prompt"/>
                <a:ea typeface="Prompt"/>
                <a:cs typeface="Prompt"/>
                <a:sym typeface="Prompt"/>
              </a:rPr>
              <a:t> : </a:t>
            </a:r>
            <a:r>
              <a:rPr lang="en-US" sz="1700" b="0" dirty="0" err="1">
                <a:latin typeface="Prompt"/>
                <a:ea typeface="Prompt"/>
                <a:cs typeface="Prompt"/>
                <a:sym typeface="Prompt"/>
              </a:rPr>
              <a:t>ปริมาณการจัดหา</a:t>
            </a:r>
            <a:r>
              <a:rPr lang="en-US" sz="1700" b="0" dirty="0">
                <a:latin typeface="Prompt"/>
                <a:ea typeface="Prompt"/>
                <a:cs typeface="Prompt"/>
                <a:sym typeface="Prompt"/>
              </a:rPr>
              <a:t> (Supply) </a:t>
            </a:r>
            <a:r>
              <a:rPr lang="en-US" sz="1700" b="0" dirty="0" err="1">
                <a:latin typeface="Prompt"/>
                <a:ea typeface="Prompt"/>
                <a:cs typeface="Prompt"/>
                <a:sym typeface="Prompt"/>
              </a:rPr>
              <a:t>ผลิตภัณฑ์ต่างๆ</a:t>
            </a:r>
            <a:r>
              <a:rPr lang="en-US" sz="1700" b="0" dirty="0">
                <a:latin typeface="Prompt"/>
                <a:ea typeface="Prompt"/>
                <a:cs typeface="Prompt"/>
                <a:sym typeface="Prompt"/>
              </a:rPr>
              <a:t> </a:t>
            </a:r>
            <a:r>
              <a:rPr lang="en-US" sz="1700" b="0" dirty="0" err="1">
                <a:latin typeface="Prompt"/>
                <a:ea typeface="Prompt"/>
                <a:cs typeface="Prompt"/>
                <a:sym typeface="Prompt"/>
              </a:rPr>
              <a:t>จากโรงแยกก๊าซฯ</a:t>
            </a:r>
            <a:r>
              <a:rPr lang="en-US" sz="1700" b="0" dirty="0">
                <a:latin typeface="Prompt"/>
                <a:ea typeface="Prompt"/>
                <a:cs typeface="Prompt"/>
                <a:sym typeface="Prompt"/>
              </a:rPr>
              <a:t> </a:t>
            </a:r>
            <a:r>
              <a:rPr lang="en-US" sz="1700" b="0" dirty="0" err="1">
                <a:latin typeface="Prompt"/>
                <a:ea typeface="Prompt"/>
                <a:cs typeface="Prompt"/>
                <a:sym typeface="Prompt"/>
              </a:rPr>
              <a:t>ระยอง</a:t>
            </a:r>
            <a:r>
              <a:rPr lang="en-US" sz="1700" b="0" dirty="0">
                <a:latin typeface="Prompt"/>
                <a:ea typeface="Prompt"/>
                <a:cs typeface="Prompt"/>
                <a:sym typeface="Prompt"/>
              </a:rPr>
              <a:t> (GSP RY), </a:t>
            </a:r>
            <a:r>
              <a:rPr lang="en-US" sz="1700" b="0" dirty="0" err="1">
                <a:latin typeface="Prompt"/>
                <a:ea typeface="Prompt"/>
                <a:cs typeface="Prompt"/>
                <a:sym typeface="Prompt"/>
              </a:rPr>
              <a:t>โรงแยกก๊าซฯ</a:t>
            </a:r>
            <a:r>
              <a:rPr lang="en-US" sz="1700" b="0" dirty="0">
                <a:latin typeface="Prompt"/>
                <a:ea typeface="Prompt"/>
                <a:cs typeface="Prompt"/>
                <a:sym typeface="Prompt"/>
              </a:rPr>
              <a:t> </a:t>
            </a:r>
            <a:r>
              <a:rPr lang="en-US" sz="1700" b="0" dirty="0" err="1">
                <a:latin typeface="Prompt"/>
                <a:ea typeface="Prompt"/>
                <a:cs typeface="Prompt"/>
                <a:sym typeface="Prompt"/>
              </a:rPr>
              <a:t>ขนอม</a:t>
            </a:r>
            <a:r>
              <a:rPr lang="en-US" sz="1700" b="0" dirty="0">
                <a:latin typeface="Prompt"/>
                <a:ea typeface="Prompt"/>
                <a:cs typeface="Prompt"/>
                <a:sym typeface="Prompt"/>
              </a:rPr>
              <a:t> (GSP KHM), </a:t>
            </a:r>
            <a:r>
              <a:rPr lang="en-US" sz="1700" b="0" dirty="0" err="1">
                <a:latin typeface="Prompt"/>
                <a:ea typeface="Prompt"/>
                <a:cs typeface="Prompt"/>
                <a:sym typeface="Prompt"/>
              </a:rPr>
              <a:t>โรงกลั่น</a:t>
            </a:r>
            <a:r>
              <a:rPr lang="en-US" sz="1700" b="0" dirty="0">
                <a:latin typeface="Prompt"/>
                <a:ea typeface="Prompt"/>
                <a:cs typeface="Prompt"/>
                <a:sym typeface="Prompt"/>
              </a:rPr>
              <a:t> (Refinery) </a:t>
            </a:r>
            <a:r>
              <a:rPr lang="en-US" sz="1700" b="0" dirty="0" err="1">
                <a:latin typeface="Prompt"/>
                <a:ea typeface="Prompt"/>
                <a:cs typeface="Prompt"/>
                <a:sym typeface="Prompt"/>
              </a:rPr>
              <a:t>และนำเข้า</a:t>
            </a:r>
            <a:r>
              <a:rPr lang="en-US" sz="1700" b="0" dirty="0">
                <a:latin typeface="Prompt"/>
                <a:ea typeface="Prompt"/>
                <a:cs typeface="Prompt"/>
                <a:sym typeface="Prompt"/>
              </a:rPr>
              <a:t> (Import) </a:t>
            </a:r>
            <a:r>
              <a:rPr lang="en-US" sz="1700" b="0" dirty="0" err="1">
                <a:latin typeface="Prompt"/>
                <a:ea typeface="Prompt"/>
                <a:cs typeface="Prompt"/>
                <a:sym typeface="Prompt"/>
              </a:rPr>
              <a:t>แบบรายเดือนในหน่วย</a:t>
            </a:r>
            <a:r>
              <a:rPr lang="en-US" sz="1700" b="0" dirty="0">
                <a:latin typeface="Prompt"/>
                <a:ea typeface="Prompt"/>
                <a:cs typeface="Prompt"/>
                <a:sym typeface="Prompt"/>
              </a:rPr>
              <a:t> TON </a:t>
            </a:r>
            <a:r>
              <a:rPr lang="en-US" sz="1700" b="0" dirty="0" err="1">
                <a:latin typeface="Prompt"/>
                <a:ea typeface="Prompt"/>
                <a:cs typeface="Prompt"/>
                <a:sym typeface="Prompt"/>
              </a:rPr>
              <a:t>หรือ</a:t>
            </a:r>
            <a:r>
              <a:rPr lang="en-US" sz="1700" b="0" dirty="0">
                <a:latin typeface="Prompt"/>
                <a:ea typeface="Prompt"/>
                <a:cs typeface="Prompt"/>
                <a:sym typeface="Prompt"/>
              </a:rPr>
              <a:t> Km3</a:t>
            </a:r>
            <a:endParaRPr sz="1700" b="0" dirty="0">
              <a:latin typeface="Prompt"/>
              <a:ea typeface="Prompt"/>
              <a:cs typeface="Prompt"/>
              <a:sym typeface="Prompt"/>
            </a:endParaRPr>
          </a:p>
          <a:p>
            <a:pPr marL="0" lvl="0" indent="0" algn="l" rtl="0">
              <a:spcBef>
                <a:spcPts val="0"/>
              </a:spcBef>
              <a:spcAft>
                <a:spcPts val="0"/>
              </a:spcAft>
              <a:buClr>
                <a:schemeClr val="dk1"/>
              </a:buClr>
              <a:buSzPts val="2000"/>
              <a:buNone/>
            </a:pPr>
            <a:endParaRPr sz="1700" b="0" dirty="0">
              <a:latin typeface="Prompt"/>
              <a:ea typeface="Prompt"/>
              <a:cs typeface="Prompt"/>
              <a:sym typeface="Prompt"/>
            </a:endParaRPr>
          </a:p>
          <a:p>
            <a:pPr marL="0" lvl="0" indent="0" algn="l" rtl="0">
              <a:spcBef>
                <a:spcPts val="0"/>
              </a:spcBef>
              <a:spcAft>
                <a:spcPts val="0"/>
              </a:spcAft>
              <a:buClr>
                <a:schemeClr val="dk1"/>
              </a:buClr>
              <a:buSzPts val="2000"/>
              <a:buNone/>
            </a:pPr>
            <a:endParaRPr sz="1700" b="0" dirty="0">
              <a:latin typeface="Prompt"/>
              <a:ea typeface="Prompt"/>
              <a:cs typeface="Prompt"/>
              <a:sym typeface="Prompt"/>
            </a:endParaRPr>
          </a:p>
          <a:p>
            <a:pPr marL="0" lvl="0" indent="0" algn="l" rtl="0">
              <a:spcBef>
                <a:spcPts val="0"/>
              </a:spcBef>
              <a:spcAft>
                <a:spcPts val="0"/>
              </a:spcAft>
              <a:buClr>
                <a:schemeClr val="dk1"/>
              </a:buClr>
              <a:buSzPts val="2000"/>
              <a:buNone/>
            </a:pPr>
            <a:endParaRPr sz="1700" b="0" dirty="0">
              <a:latin typeface="Prompt"/>
              <a:ea typeface="Prompt"/>
              <a:cs typeface="Prompt"/>
              <a:sym typeface="Prompt"/>
            </a:endParaRPr>
          </a:p>
          <a:p>
            <a:pPr marL="0" lvl="0" indent="0" algn="l" rtl="0">
              <a:spcBef>
                <a:spcPts val="0"/>
              </a:spcBef>
              <a:spcAft>
                <a:spcPts val="0"/>
              </a:spcAft>
              <a:buClr>
                <a:schemeClr val="dk1"/>
              </a:buClr>
              <a:buSzPts val="2000"/>
              <a:buNone/>
            </a:pPr>
            <a:r>
              <a:rPr lang="en-US" sz="1300" b="0" dirty="0" err="1">
                <a:solidFill>
                  <a:srgbClr val="0070C0"/>
                </a:solidFill>
                <a:latin typeface="Prompt"/>
                <a:ea typeface="Prompt"/>
                <a:cs typeface="Prompt"/>
                <a:sym typeface="Prompt"/>
              </a:rPr>
              <a:t>ข้อมูลจาก</a:t>
            </a:r>
            <a:r>
              <a:rPr lang="en-US" sz="1300" b="0" dirty="0">
                <a:solidFill>
                  <a:srgbClr val="0070C0"/>
                </a:solidFill>
                <a:latin typeface="Prompt"/>
                <a:ea typeface="Prompt"/>
                <a:cs typeface="Prompt"/>
                <a:sym typeface="Prompt"/>
              </a:rPr>
              <a:t> </a:t>
            </a:r>
            <a:r>
              <a:rPr lang="en-US" sz="1300" b="0" dirty="0" err="1">
                <a:solidFill>
                  <a:srgbClr val="0070C0"/>
                </a:solidFill>
                <a:latin typeface="Prompt"/>
                <a:ea typeface="Prompt"/>
                <a:cs typeface="Prompt"/>
                <a:sym typeface="Prompt"/>
              </a:rPr>
              <a:t>pps</a:t>
            </a:r>
            <a:r>
              <a:rPr lang="en-US" sz="1300" b="0" dirty="0">
                <a:solidFill>
                  <a:srgbClr val="FF0000"/>
                </a:solidFill>
                <a:latin typeface="Prompt"/>
                <a:ea typeface="Prompt"/>
                <a:cs typeface="Prompt"/>
                <a:sym typeface="Prompt"/>
              </a:rPr>
              <a:t> </a:t>
            </a:r>
            <a:endParaRPr sz="1300" b="0" dirty="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700" b="0" dirty="0">
              <a:latin typeface="Prompt"/>
              <a:ea typeface="Prompt"/>
              <a:cs typeface="Prompt"/>
              <a:sym typeface="Prompt"/>
            </a:endParaRPr>
          </a:p>
          <a:p>
            <a:pPr marL="0" lvl="0" indent="0" algn="l" rtl="0">
              <a:spcBef>
                <a:spcPts val="0"/>
              </a:spcBef>
              <a:spcAft>
                <a:spcPts val="0"/>
              </a:spcAft>
              <a:buClr>
                <a:schemeClr val="dk1"/>
              </a:buClr>
              <a:buSzPts val="2000"/>
              <a:buNone/>
            </a:pPr>
            <a:endParaRPr sz="1700" b="0" dirty="0">
              <a:latin typeface="Prompt"/>
              <a:ea typeface="Prompt"/>
              <a:cs typeface="Prompt"/>
              <a:sym typeface="Prompt"/>
            </a:endParaRPr>
          </a:p>
          <a:p>
            <a:pPr marL="0" lvl="0" indent="0" algn="l" rtl="0">
              <a:spcBef>
                <a:spcPts val="0"/>
              </a:spcBef>
              <a:spcAft>
                <a:spcPts val="0"/>
              </a:spcAft>
              <a:buClr>
                <a:schemeClr val="dk1"/>
              </a:buClr>
              <a:buSzPts val="2000"/>
              <a:buNone/>
            </a:pPr>
            <a:endParaRPr sz="1700" b="0" dirty="0">
              <a:latin typeface="Prompt"/>
              <a:ea typeface="Prompt"/>
              <a:cs typeface="Prompt"/>
              <a:sym typeface="Prompt"/>
            </a:endParaRPr>
          </a:p>
        </p:txBody>
      </p:sp>
      <p:cxnSp>
        <p:nvCxnSpPr>
          <p:cNvPr id="322" name="Google Shape;322;p6"/>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323" name="Google Shape;323;p6"/>
          <p:cNvSpPr txBox="1"/>
          <p:nvPr/>
        </p:nvSpPr>
        <p:spPr>
          <a:xfrm>
            <a:off x="6256775" y="1190125"/>
            <a:ext cx="53844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เพิ่มการ Input Ability Pentane</a:t>
            </a:r>
            <a:endParaRPr sz="1700">
              <a:solidFill>
                <a:srgbClr val="FF0000"/>
              </a:solidFill>
              <a:latin typeface="Prompt"/>
              <a:ea typeface="Prompt"/>
              <a:cs typeface="Prompt"/>
              <a:sym typeface="Prompt"/>
            </a:endParaRPr>
          </a:p>
          <a:p>
            <a:pPr marL="0" marR="0" lvl="0" indent="0" algn="l" rtl="0">
              <a:spcBef>
                <a:spcPts val="0"/>
              </a:spcBef>
              <a:spcAft>
                <a:spcPts val="0"/>
              </a:spcAft>
              <a:buNone/>
            </a:pPr>
            <a:endParaRPr sz="1700">
              <a:solidFill>
                <a:srgbClr val="FF0000"/>
              </a:solidFill>
              <a:latin typeface="Prompt"/>
              <a:ea typeface="Prompt"/>
              <a:cs typeface="Prompt"/>
              <a:sym typeface="Prompt"/>
            </a:endParaRPr>
          </a:p>
        </p:txBody>
      </p:sp>
      <p:sp>
        <p:nvSpPr>
          <p:cNvPr id="324" name="Google Shape;324;p6"/>
          <p:cNvSpPr/>
          <p:nvPr/>
        </p:nvSpPr>
        <p:spPr>
          <a:xfrm>
            <a:off x="291975" y="2894825"/>
            <a:ext cx="5524500" cy="2034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11821700" y="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7"/>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16</a:t>
            </a:fld>
            <a:endParaRPr/>
          </a:p>
        </p:txBody>
      </p:sp>
      <p:pic>
        <p:nvPicPr>
          <p:cNvPr id="331" name="Google Shape;331;p7"/>
          <p:cNvPicPr preferRelativeResize="0"/>
          <p:nvPr/>
        </p:nvPicPr>
        <p:blipFill rotWithShape="1">
          <a:blip r:embed="rId3">
            <a:alphaModFix/>
          </a:blip>
          <a:srcRect/>
          <a:stretch/>
        </p:blipFill>
        <p:spPr>
          <a:xfrm>
            <a:off x="9089789" y="1258649"/>
            <a:ext cx="2027775" cy="4340707"/>
          </a:xfrm>
          <a:prstGeom prst="rect">
            <a:avLst/>
          </a:prstGeom>
          <a:noFill/>
          <a:ln>
            <a:noFill/>
          </a:ln>
        </p:spPr>
      </p:pic>
      <p:sp>
        <p:nvSpPr>
          <p:cNvPr id="332" name="Google Shape;332;p7"/>
          <p:cNvSpPr txBox="1"/>
          <p:nvPr/>
        </p:nvSpPr>
        <p:spPr>
          <a:xfrm>
            <a:off x="6360300" y="1596775"/>
            <a:ext cx="2346000" cy="2308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sng">
                <a:solidFill>
                  <a:srgbClr val="FF0000"/>
                </a:solidFill>
                <a:latin typeface="Prompt"/>
                <a:ea typeface="Prompt"/>
                <a:cs typeface="Prompt"/>
                <a:sym typeface="Prompt"/>
              </a:rPr>
              <a:t>เรื่องที่เพิ่มขึ้นไม่มีใน PPS </a:t>
            </a:r>
            <a:endParaRPr>
              <a:latin typeface="Prompt"/>
              <a:ea typeface="Prompt"/>
              <a:cs typeface="Prompt"/>
              <a:sym typeface="Prompt"/>
            </a:endParaRPr>
          </a:p>
          <a:p>
            <a:pPr marL="342900" marR="0" lvl="0" indent="-273050" algn="l" rtl="0">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Product</a:t>
            </a:r>
            <a:endParaRPr>
              <a:latin typeface="Prompt"/>
              <a:ea typeface="Prompt"/>
              <a:cs typeface="Prompt"/>
              <a:sym typeface="Prompt"/>
            </a:endParaRPr>
          </a:p>
          <a:p>
            <a:pPr marL="342900" marR="0" lvl="0" indent="-273050" algn="l" rtl="0">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Customer</a:t>
            </a:r>
            <a:endParaRPr>
              <a:latin typeface="Prompt"/>
              <a:ea typeface="Prompt"/>
              <a:cs typeface="Prompt"/>
              <a:sym typeface="Prompt"/>
            </a:endParaRPr>
          </a:p>
          <a:p>
            <a:pPr marL="342900" marR="0" lvl="0" indent="-273050" algn="l" rtl="0">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Contract</a:t>
            </a:r>
            <a:endParaRPr sz="1600">
              <a:solidFill>
                <a:srgbClr val="FF0000"/>
              </a:solidFill>
              <a:highlight>
                <a:srgbClr val="FFFF00"/>
              </a:highlight>
              <a:latin typeface="Prompt"/>
              <a:ea typeface="Prompt"/>
              <a:cs typeface="Prompt"/>
              <a:sym typeface="Prompt"/>
            </a:endParaRPr>
          </a:p>
          <a:p>
            <a:pPr marL="342900" marR="0" lvl="0" indent="-273050" algn="l" rtl="0">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Source and delivery point</a:t>
            </a:r>
            <a:endParaRPr sz="1600">
              <a:solidFill>
                <a:srgbClr val="FF0000"/>
              </a:solidFill>
              <a:highlight>
                <a:srgbClr val="FFFF00"/>
              </a:highlight>
              <a:latin typeface="Prompt"/>
              <a:ea typeface="Prompt"/>
              <a:cs typeface="Prompt"/>
              <a:sym typeface="Prompt"/>
            </a:endParaRPr>
          </a:p>
          <a:p>
            <a:pPr marL="342900" marR="0" lvl="0" indent="-273050" algn="l" rtl="0">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Turn Around</a:t>
            </a:r>
            <a:endParaRPr>
              <a:latin typeface="Prompt"/>
              <a:ea typeface="Prompt"/>
              <a:cs typeface="Prompt"/>
              <a:sym typeface="Prompt"/>
            </a:endParaRPr>
          </a:p>
          <a:p>
            <a:pPr marL="342900" marR="0" lvl="0" indent="-273050" algn="l" rtl="0">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OR Demand Plan</a:t>
            </a:r>
            <a:endParaRPr>
              <a:latin typeface="Prompt"/>
              <a:ea typeface="Prompt"/>
              <a:cs typeface="Prompt"/>
              <a:sym typeface="Prompt"/>
            </a:endParaRPr>
          </a:p>
          <a:p>
            <a:pPr marL="342900" marR="0" lvl="0" indent="-273050" algn="l" rtl="0">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Cal margin</a:t>
            </a:r>
            <a:endParaRPr sz="1600">
              <a:solidFill>
                <a:srgbClr val="FF0000"/>
              </a:solidFill>
              <a:latin typeface="Prompt"/>
              <a:ea typeface="Prompt"/>
              <a:cs typeface="Prompt"/>
              <a:sym typeface="Prompt"/>
            </a:endParaRPr>
          </a:p>
        </p:txBody>
      </p:sp>
      <p:sp>
        <p:nvSpPr>
          <p:cNvPr id="333" name="Google Shape;333;p7"/>
          <p:cNvSpPr txBox="1">
            <a:spLocks noGrp="1"/>
          </p:cNvSpPr>
          <p:nvPr>
            <p:ph type="body" idx="2"/>
          </p:nvPr>
        </p:nvSpPr>
        <p:spPr>
          <a:xfrm>
            <a:off x="327725" y="262901"/>
            <a:ext cx="9817200" cy="79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a:latin typeface="Prompt"/>
                <a:ea typeface="Prompt"/>
                <a:cs typeface="Prompt"/>
                <a:sym typeface="Prompt"/>
              </a:rPr>
              <a:t>2.2 เพิ่มรายการ input</a:t>
            </a:r>
            <a:endParaRPr/>
          </a:p>
          <a:p>
            <a:pPr marL="0" lvl="0" indent="0" algn="l" rtl="0">
              <a:spcBef>
                <a:spcPts val="400"/>
              </a:spcBef>
              <a:spcAft>
                <a:spcPts val="0"/>
              </a:spcAft>
              <a:buClr>
                <a:schemeClr val="dk1"/>
              </a:buClr>
              <a:buSzPts val="2000"/>
              <a:buNone/>
            </a:pPr>
            <a:endParaRPr/>
          </a:p>
        </p:txBody>
      </p:sp>
      <p:cxnSp>
        <p:nvCxnSpPr>
          <p:cNvPr id="334" name="Google Shape;334;p7"/>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335" name="Google Shape;335;p7"/>
          <p:cNvSpPr txBox="1">
            <a:spLocks noGrp="1"/>
          </p:cNvSpPr>
          <p:nvPr>
            <p:ph type="body" idx="2"/>
          </p:nvPr>
        </p:nvSpPr>
        <p:spPr>
          <a:xfrm>
            <a:off x="392950" y="1190125"/>
            <a:ext cx="5271000" cy="133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ประมาณการจากข้อมูลตามจริงใน PPS </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r>
              <a:rPr lang="en-US" sz="1300" b="0">
                <a:solidFill>
                  <a:srgbClr val="0070C0"/>
                </a:solidFill>
                <a:latin typeface="Prompt"/>
                <a:ea typeface="Prompt"/>
                <a:cs typeface="Prompt"/>
                <a:sym typeface="Prompt"/>
              </a:rPr>
              <a:t>ข้อมูลจาก pps</a:t>
            </a:r>
            <a:r>
              <a:rPr lang="en-US" sz="1300" b="0">
                <a:solidFill>
                  <a:srgbClr val="FF0000"/>
                </a:solidFill>
                <a:latin typeface="Prompt"/>
                <a:ea typeface="Prompt"/>
                <a:cs typeface="Prompt"/>
                <a:sym typeface="Prompt"/>
              </a:rPr>
              <a:t> </a:t>
            </a: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sp>
        <p:nvSpPr>
          <p:cNvPr id="336" name="Google Shape;336;p7"/>
          <p:cNvSpPr txBox="1"/>
          <p:nvPr/>
        </p:nvSpPr>
        <p:spPr>
          <a:xfrm>
            <a:off x="6256775" y="1190125"/>
            <a:ext cx="5384400" cy="354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p:txBody>
      </p:sp>
      <p:pic>
        <p:nvPicPr>
          <p:cNvPr id="337" name="Google Shape;337;p7"/>
          <p:cNvPicPr preferRelativeResize="0"/>
          <p:nvPr/>
        </p:nvPicPr>
        <p:blipFill rotWithShape="1">
          <a:blip r:embed="rId4">
            <a:alphaModFix/>
          </a:blip>
          <a:srcRect b="53542"/>
          <a:stretch/>
        </p:blipFill>
        <p:spPr>
          <a:xfrm>
            <a:off x="461600" y="2240225"/>
            <a:ext cx="5442074" cy="2469973"/>
          </a:xfrm>
          <a:prstGeom prst="rect">
            <a:avLst/>
          </a:prstGeom>
          <a:noFill/>
          <a:ln>
            <a:noFill/>
          </a:ln>
        </p:spPr>
      </p:pic>
      <p:pic>
        <p:nvPicPr>
          <p:cNvPr id="338" name="Google Shape;338;p7"/>
          <p:cNvPicPr preferRelativeResize="0"/>
          <p:nvPr/>
        </p:nvPicPr>
        <p:blipFill rotWithShape="1">
          <a:blip r:embed="rId4">
            <a:alphaModFix/>
          </a:blip>
          <a:srcRect t="80241"/>
          <a:stretch/>
        </p:blipFill>
        <p:spPr>
          <a:xfrm>
            <a:off x="461600" y="4710196"/>
            <a:ext cx="5442074" cy="1050503"/>
          </a:xfrm>
          <a:prstGeom prst="rect">
            <a:avLst/>
          </a:prstGeom>
          <a:noFill/>
          <a:ln>
            <a:noFill/>
          </a:ln>
        </p:spPr>
      </p:pic>
      <p:sp>
        <p:nvSpPr>
          <p:cNvPr id="339" name="Google Shape;339;p7"/>
          <p:cNvSpPr/>
          <p:nvPr/>
        </p:nvSpPr>
        <p:spPr>
          <a:xfrm>
            <a:off x="11821700" y="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11f9a288cad_2_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17</a:t>
            </a:fld>
            <a:endParaRPr/>
          </a:p>
        </p:txBody>
      </p:sp>
      <p:graphicFrame>
        <p:nvGraphicFramePr>
          <p:cNvPr id="346" name="Google Shape;346;g11f9a288cad_2_0"/>
          <p:cNvGraphicFramePr/>
          <p:nvPr/>
        </p:nvGraphicFramePr>
        <p:xfrm>
          <a:off x="251363" y="87225"/>
          <a:ext cx="11567225" cy="5894709"/>
        </p:xfrm>
        <a:graphic>
          <a:graphicData uri="http://schemas.openxmlformats.org/drawingml/2006/table">
            <a:tbl>
              <a:tblPr>
                <a:noFill/>
                <a:tableStyleId>{DEBFE9FD-C6BE-46A2-871C-7A142FC30F83}</a:tableStyleId>
              </a:tblPr>
              <a:tblGrid>
                <a:gridCol w="1504925">
                  <a:extLst>
                    <a:ext uri="{9D8B030D-6E8A-4147-A177-3AD203B41FA5}">
                      <a16:colId xmlns:a16="http://schemas.microsoft.com/office/drawing/2014/main" val="20000"/>
                    </a:ext>
                  </a:extLst>
                </a:gridCol>
                <a:gridCol w="393800">
                  <a:extLst>
                    <a:ext uri="{9D8B030D-6E8A-4147-A177-3AD203B41FA5}">
                      <a16:colId xmlns:a16="http://schemas.microsoft.com/office/drawing/2014/main" val="20001"/>
                    </a:ext>
                  </a:extLst>
                </a:gridCol>
                <a:gridCol w="2715050">
                  <a:extLst>
                    <a:ext uri="{9D8B030D-6E8A-4147-A177-3AD203B41FA5}">
                      <a16:colId xmlns:a16="http://schemas.microsoft.com/office/drawing/2014/main" val="20002"/>
                    </a:ext>
                  </a:extLst>
                </a:gridCol>
                <a:gridCol w="3578125">
                  <a:extLst>
                    <a:ext uri="{9D8B030D-6E8A-4147-A177-3AD203B41FA5}">
                      <a16:colId xmlns:a16="http://schemas.microsoft.com/office/drawing/2014/main" val="20003"/>
                    </a:ext>
                  </a:extLst>
                </a:gridCol>
                <a:gridCol w="2918100">
                  <a:extLst>
                    <a:ext uri="{9D8B030D-6E8A-4147-A177-3AD203B41FA5}">
                      <a16:colId xmlns:a16="http://schemas.microsoft.com/office/drawing/2014/main" val="20004"/>
                    </a:ext>
                  </a:extLst>
                </a:gridCol>
                <a:gridCol w="457225">
                  <a:extLst>
                    <a:ext uri="{9D8B030D-6E8A-4147-A177-3AD203B41FA5}">
                      <a16:colId xmlns:a16="http://schemas.microsoft.com/office/drawing/2014/main" val="20005"/>
                    </a:ext>
                  </a:extLst>
                </a:gridCol>
              </a:tblGrid>
              <a:tr h="260650">
                <a:tc>
                  <a:txBody>
                    <a:bodyPr/>
                    <a:lstStyle/>
                    <a:p>
                      <a:pPr marL="0" lvl="0" indent="0" algn="ctr" rtl="0">
                        <a:lnSpc>
                          <a:spcPct val="115000"/>
                        </a:lnSpc>
                        <a:spcBef>
                          <a:spcPts val="0"/>
                        </a:spcBef>
                        <a:spcAft>
                          <a:spcPts val="0"/>
                        </a:spcAft>
                        <a:buNone/>
                      </a:pP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000" b="1">
                          <a:solidFill>
                            <a:schemeClr val="lt1"/>
                          </a:solidFill>
                          <a:latin typeface="Calibri"/>
                          <a:ea typeface="Calibri"/>
                          <a:cs typeface="Calibri"/>
                          <a:sym typeface="Calibri"/>
                        </a:rPr>
                        <a:t>Topic</a:t>
                      </a: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000" b="1">
                          <a:solidFill>
                            <a:schemeClr val="lt1"/>
                          </a:solidFill>
                          <a:latin typeface="Calibri"/>
                          <a:ea typeface="Calibri"/>
                          <a:cs typeface="Calibri"/>
                          <a:sym typeface="Calibri"/>
                        </a:rPr>
                        <a:t>PPS</a:t>
                      </a: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000" b="1">
                          <a:solidFill>
                            <a:schemeClr val="lt1"/>
                          </a:solidFill>
                          <a:latin typeface="Calibri"/>
                          <a:ea typeface="Calibri"/>
                          <a:cs typeface="Calibri"/>
                          <a:sym typeface="Calibri"/>
                        </a:rPr>
                        <a:t>New</a:t>
                      </a: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000" b="1">
                          <a:solidFill>
                            <a:schemeClr val="lt1"/>
                          </a:solidFill>
                          <a:latin typeface="Calibri"/>
                          <a:ea typeface="Calibri"/>
                          <a:cs typeface="Calibri"/>
                          <a:sym typeface="Calibri"/>
                        </a:rPr>
                        <a:t>MD</a:t>
                      </a: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extLst>
                  <a:ext uri="{0D108BD9-81ED-4DB2-BD59-A6C34878D82A}">
                    <a16:rowId xmlns:a16="http://schemas.microsoft.com/office/drawing/2014/main" val="10000"/>
                  </a:ext>
                </a:extLst>
              </a:tr>
              <a:tr h="584775">
                <a:tc>
                  <a:txBody>
                    <a:bodyPr/>
                    <a:lstStyle/>
                    <a:p>
                      <a:pPr marL="0" lvl="0" indent="0" algn="l" rtl="0">
                        <a:spcBef>
                          <a:spcPts val="400"/>
                        </a:spcBef>
                        <a:spcAft>
                          <a:spcPts val="0"/>
                        </a:spcAft>
                        <a:buClr>
                          <a:schemeClr val="dk1"/>
                        </a:buClr>
                        <a:buSzPts val="1100"/>
                        <a:buFont typeface="Arial"/>
                        <a:buNone/>
                      </a:pPr>
                      <a:r>
                        <a:rPr lang="en-US" sz="1000">
                          <a:solidFill>
                            <a:schemeClr val="dk1"/>
                          </a:solidFill>
                          <a:latin typeface="Calibri"/>
                          <a:ea typeface="Calibri"/>
                          <a:cs typeface="Calibri"/>
                          <a:sym typeface="Calibri"/>
                        </a:rPr>
                        <a:t>ส่วนที่ 1 Flow ที่มาของข้อมูล</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1.1</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400"/>
                        </a:spcBef>
                        <a:spcAft>
                          <a:spcPts val="0"/>
                        </a:spcAft>
                        <a:buClr>
                          <a:schemeClr val="dk1"/>
                        </a:buClr>
                        <a:buSzPts val="1100"/>
                        <a:buFont typeface="Arial"/>
                        <a:buNone/>
                      </a:pPr>
                      <a:r>
                        <a:rPr lang="en-US" sz="1000">
                          <a:solidFill>
                            <a:schemeClr val="dk1"/>
                          </a:solidFill>
                          <a:latin typeface="Calibri"/>
                          <a:ea typeface="Calibri"/>
                          <a:cs typeface="Calibri"/>
                          <a:sym typeface="Calibri"/>
                        </a:rPr>
                        <a:t>Manual Download Excel เปลี่ยนให้สามารถนำเข้าและเพิ่มข้อมูลบางส่วนผ่าน Web ได้</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Clr>
                          <a:schemeClr val="dk1"/>
                        </a:buClr>
                        <a:buSzPts val="2000"/>
                        <a:buFont typeface="Arial"/>
                        <a:buNone/>
                      </a:pPr>
                      <a:r>
                        <a:rPr lang="en-US" sz="1000">
                          <a:solidFill>
                            <a:schemeClr val="dk1"/>
                          </a:solidFill>
                          <a:latin typeface="Calibri"/>
                          <a:ea typeface="Calibri"/>
                          <a:cs typeface="Calibri"/>
                          <a:sym typeface="Calibri"/>
                        </a:rPr>
                        <a:t>User สามารถเลือกว่าจะใช้ pre-defined Excel ที่ดึงข้อมูลจากระบบ Smart Price มาตั้งต้นให้บางส่วน หรือ เลือกว่าจะใช้ข้อมูลทั้งหมดจาก Excel ของตนเอง</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Font typeface="Arial"/>
                        <a:buNone/>
                      </a:pPr>
                      <a:r>
                        <a:rPr lang="en-US" sz="1000">
                          <a:solidFill>
                            <a:srgbClr val="FF0000"/>
                          </a:solidFill>
                          <a:latin typeface="Calibri"/>
                          <a:ea typeface="Calibri"/>
                          <a:cs typeface="Calibri"/>
                          <a:sym typeface="Calibri"/>
                        </a:rPr>
                        <a:t>สามารถ Input data ผ่านระบบ  และ import excel บางส่วนได้ด้วย (On Web)</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30</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31025">
                <a:tc>
                  <a:txBody>
                    <a:bodyPr/>
                    <a:lstStyle/>
                    <a:p>
                      <a:pPr marL="0" lvl="0" indent="0" algn="ctr" rtl="0">
                        <a:lnSpc>
                          <a:spcPct val="115000"/>
                        </a:lnSpc>
                        <a:spcBef>
                          <a:spcPts val="0"/>
                        </a:spcBef>
                        <a:spcAft>
                          <a:spcPts val="0"/>
                        </a:spcAft>
                        <a:buNone/>
                      </a:pP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1.2</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Clr>
                          <a:schemeClr val="dk1"/>
                        </a:buClr>
                        <a:buSzPts val="2000"/>
                        <a:buFont typeface="Arial"/>
                        <a:buNone/>
                      </a:pPr>
                      <a:r>
                        <a:rPr lang="en-US" sz="1000">
                          <a:solidFill>
                            <a:schemeClr val="dk1"/>
                          </a:solidFill>
                          <a:latin typeface="Calibri"/>
                          <a:ea typeface="Calibri"/>
                          <a:cs typeface="Calibri"/>
                          <a:sym typeface="Calibri"/>
                        </a:rPr>
                        <a:t>เปลี่ยนรูปแบบการนำเข้าข้อมูล และเพิ่มความสามารถในการแก้ไขข้อมูล </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Clr>
                          <a:schemeClr val="dk1"/>
                        </a:buClr>
                        <a:buSzPts val="2000"/>
                        <a:buFont typeface="Arial"/>
                        <a:buNone/>
                      </a:pPr>
                      <a:r>
                        <a:rPr lang="en-US" sz="1000">
                          <a:solidFill>
                            <a:schemeClr val="dk1"/>
                          </a:solidFill>
                          <a:latin typeface="Calibri"/>
                          <a:ea typeface="Calibri"/>
                          <a:cs typeface="Calibri"/>
                          <a:sym typeface="Calibri"/>
                        </a:rPr>
                        <a:t>User สามารถ Download Excel file จากระบบ เพื่อแก้ไข parameters และ Upload Excel เข้าระบบได้</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457200" lvl="0" indent="-292100" algn="l" rtl="0">
                        <a:spcBef>
                          <a:spcPts val="0"/>
                        </a:spcBef>
                        <a:spcAft>
                          <a:spcPts val="0"/>
                        </a:spcAft>
                        <a:buClr>
                          <a:srgbClr val="FF0000"/>
                        </a:buClr>
                        <a:buSzPts val="1000"/>
                        <a:buFont typeface="Calibri"/>
                        <a:buChar char="●"/>
                      </a:pPr>
                      <a:r>
                        <a:rPr lang="en-US" sz="1000">
                          <a:solidFill>
                            <a:srgbClr val="FF0000"/>
                          </a:solidFill>
                          <a:latin typeface="Calibri"/>
                          <a:ea typeface="Calibri"/>
                          <a:cs typeface="Calibri"/>
                          <a:sym typeface="Calibri"/>
                        </a:rPr>
                        <a:t>สามารถ Edit data ผ่านระบบได้ทั้งแบบ Manual , Copy ข้อมูลจากไฟล์ Excel มา Paste บนระบบ (On Web) และ import excel ได้ </a:t>
                      </a:r>
                      <a:endParaRPr sz="1000">
                        <a:solidFill>
                          <a:srgbClr val="FF0000"/>
                        </a:solidFill>
                        <a:latin typeface="Calibri"/>
                        <a:ea typeface="Calibri"/>
                        <a:cs typeface="Calibri"/>
                        <a:sym typeface="Calibri"/>
                      </a:endParaRPr>
                    </a:p>
                    <a:p>
                      <a:pPr marL="457200" lvl="0" indent="-292100" algn="l" rtl="0">
                        <a:spcBef>
                          <a:spcPts val="0"/>
                        </a:spcBef>
                        <a:spcAft>
                          <a:spcPts val="0"/>
                        </a:spcAft>
                        <a:buClr>
                          <a:srgbClr val="FF0000"/>
                        </a:buClr>
                        <a:buSzPts val="1000"/>
                        <a:buFont typeface="Calibri"/>
                        <a:buChar char="●"/>
                      </a:pPr>
                      <a:r>
                        <a:rPr lang="en-US" sz="1000">
                          <a:solidFill>
                            <a:srgbClr val="FF0000"/>
                          </a:solidFill>
                          <a:latin typeface="Calibri"/>
                          <a:ea typeface="Calibri"/>
                          <a:cs typeface="Calibri"/>
                          <a:sym typeface="Calibri"/>
                        </a:rPr>
                        <a:t>Import excel จากหลาย Source ได้</a:t>
                      </a:r>
                      <a:endParaRPr sz="1000">
                        <a:solidFill>
                          <a:srgbClr val="FF0000"/>
                        </a:solidFill>
                        <a:latin typeface="Calibri"/>
                        <a:ea typeface="Calibri"/>
                        <a:cs typeface="Calibri"/>
                        <a:sym typeface="Calibri"/>
                      </a:endParaRPr>
                    </a:p>
                    <a:p>
                      <a:pPr marL="457200" lvl="0" indent="-292100" algn="l" rtl="0">
                        <a:spcBef>
                          <a:spcPts val="0"/>
                        </a:spcBef>
                        <a:spcAft>
                          <a:spcPts val="0"/>
                        </a:spcAft>
                        <a:buClr>
                          <a:srgbClr val="FF0000"/>
                        </a:buClr>
                        <a:buSzPts val="1000"/>
                        <a:buFont typeface="Calibri"/>
                        <a:buChar char="●"/>
                      </a:pPr>
                      <a:r>
                        <a:rPr lang="en-US" sz="1000">
                          <a:solidFill>
                            <a:srgbClr val="FF0000"/>
                          </a:solidFill>
                          <a:latin typeface="Calibri"/>
                          <a:ea typeface="Calibri"/>
                          <a:cs typeface="Calibri"/>
                          <a:sym typeface="Calibri"/>
                        </a:rPr>
                        <a:t>รองรับ Version control ข้อมูลได้</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30</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85575">
                <a:tc>
                  <a:txBody>
                    <a:bodyPr/>
                    <a:lstStyle/>
                    <a:p>
                      <a:pPr marL="0" lvl="0" indent="0" algn="ctr" rtl="0">
                        <a:lnSpc>
                          <a:spcPct val="115000"/>
                        </a:lnSpc>
                        <a:spcBef>
                          <a:spcPts val="0"/>
                        </a:spcBef>
                        <a:spcAft>
                          <a:spcPts val="0"/>
                        </a:spcAft>
                        <a:buNone/>
                      </a:pP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1.3</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การคำนวณทำบน Excel  </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ไม่มีระบุเรื่องการคำนวณ</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●เพิ่ม Cal margin สามารถปรับได้บน Web</a:t>
                      </a:r>
                      <a:endParaRPr sz="1000">
                        <a:solidFill>
                          <a:srgbClr val="FF0000"/>
                        </a:solidFill>
                        <a:latin typeface="Calibri"/>
                        <a:ea typeface="Calibri"/>
                        <a:cs typeface="Calibri"/>
                        <a:sym typeface="Calibri"/>
                      </a:endParaRPr>
                    </a:p>
                    <a:p>
                      <a:pPr marL="0" lvl="0" indent="0" algn="l" rtl="0">
                        <a:lnSpc>
                          <a:spcPct val="115000"/>
                        </a:lnSpc>
                        <a:spcBef>
                          <a:spcPts val="0"/>
                        </a:spcBef>
                        <a:spcAft>
                          <a:spcPts val="0"/>
                        </a:spcAft>
                        <a:buNone/>
                      </a:pPr>
                      <a:r>
                        <a:rPr lang="en-US" sz="1000">
                          <a:solidFill>
                            <a:srgbClr val="FF0000"/>
                          </a:solidFill>
                          <a:latin typeface="Calibri"/>
                          <a:ea typeface="Calibri"/>
                          <a:cs typeface="Calibri"/>
                          <a:sym typeface="Calibri"/>
                        </a:rPr>
                        <a:t>●มีการคำนวณโดยเลือกจาก Cost และ version ว่าจะใช้ version ใด</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35</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771775">
                <a:tc>
                  <a:txBody>
                    <a:bodyPr/>
                    <a:lstStyle/>
                    <a:p>
                      <a:pPr marL="0" lvl="0" indent="0" algn="ctr" rtl="0">
                        <a:lnSpc>
                          <a:spcPct val="115000"/>
                        </a:lnSpc>
                        <a:spcBef>
                          <a:spcPts val="0"/>
                        </a:spcBef>
                        <a:spcAft>
                          <a:spcPts val="0"/>
                        </a:spcAft>
                        <a:buNone/>
                      </a:pP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1.4</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แก้ไข Demand ผ่าน Excel File และสามารถ Upload excel เข้าระบบเพื่อส่งไปยัง Model ได้</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ทุกการ upload Excel จะเป็นการ trigger ให้ optimization model สร้างแผนขึ้นมาในรูปแบบ Excel User สามารถ download Excel เพื่อทำการเจรจาต่อรองกับคู่ค้า หรือสามารถปรับแผนตาม Scenario ต่างๆ แล้ว upload Excel ผ่านหน้า Web ของระบบ แล้วระบบจะทำการ trigger ให้ optimization engine สร้างแผนใหม่ขึ้นมาใหม่ (ทำซ้ำจนกว่าจะได้ Final </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สามารถแก้ไข demand ที่หน้าเวบได้เลย (เดิมต้องผ่าน Excel เท่านั้น) โดยเวบจะคำนวณ balance, inventory ทุกอย่างให้ (เดิม Excel คำนวณให้)</a:t>
                      </a:r>
                      <a:endParaRPr sz="1000">
                        <a:solidFill>
                          <a:srgbClr val="FF0000"/>
                        </a:solidFill>
                        <a:latin typeface="Calibri"/>
                        <a:ea typeface="Calibri"/>
                        <a:cs typeface="Calibri"/>
                        <a:sym typeface="Calibri"/>
                      </a:endParaRPr>
                    </a:p>
                    <a:p>
                      <a:pPr marL="0" lvl="0" indent="0" algn="l" rtl="0">
                        <a:spcBef>
                          <a:spcPts val="0"/>
                        </a:spcBef>
                        <a:spcAft>
                          <a:spcPts val="0"/>
                        </a:spcAft>
                        <a:buNone/>
                      </a:pP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82</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56050">
                <a:tc>
                  <a:txBody>
                    <a:bodyPr/>
                    <a:lstStyle/>
                    <a:p>
                      <a:pPr marL="0" lvl="0" indent="0" algn="l" rtl="0">
                        <a:lnSpc>
                          <a:spcPct val="115000"/>
                        </a:lnSpc>
                        <a:spcBef>
                          <a:spcPts val="400"/>
                        </a:spcBef>
                        <a:spcAft>
                          <a:spcPts val="0"/>
                        </a:spcAft>
                        <a:buNone/>
                      </a:pPr>
                      <a:r>
                        <a:rPr lang="en-US" sz="1000">
                          <a:solidFill>
                            <a:schemeClr val="dk1"/>
                          </a:solidFill>
                          <a:latin typeface="Calibri"/>
                          <a:ea typeface="Calibri"/>
                          <a:cs typeface="Calibri"/>
                          <a:sym typeface="Calibri"/>
                        </a:rPr>
                        <a:t>ส่วนที่ 2 การรับข้อมูล (Input)</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2</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400"/>
                        </a:spcBef>
                        <a:spcAft>
                          <a:spcPts val="0"/>
                        </a:spcAft>
                        <a:buNone/>
                      </a:pPr>
                      <a:r>
                        <a:rPr lang="en-US" sz="1000">
                          <a:solidFill>
                            <a:schemeClr val="dk1"/>
                          </a:solidFill>
                          <a:latin typeface="Calibri"/>
                          <a:ea typeface="Calibri"/>
                          <a:cs typeface="Calibri"/>
                          <a:sym typeface="Calibri"/>
                        </a:rPr>
                        <a:t>การรับข้อมูล (Input)</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Clr>
                          <a:schemeClr val="dk1"/>
                        </a:buClr>
                        <a:buSzPts val="1100"/>
                        <a:buFont typeface="Arial"/>
                        <a:buNone/>
                      </a:pPr>
                      <a:r>
                        <a:rPr lang="en-US" sz="1000">
                          <a:solidFill>
                            <a:schemeClr val="dk1"/>
                          </a:solidFill>
                          <a:latin typeface="Calibri"/>
                          <a:ea typeface="Calibri"/>
                          <a:cs typeface="Calibri"/>
                          <a:sym typeface="Calibri"/>
                        </a:rPr>
                        <a:t>ข้อมูลมาจาก Excel </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เพิ่มเติมข้อมูลสามารถทำบน Web </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431025">
                <a:tc>
                  <a:txBody>
                    <a:bodyPr/>
                    <a:lstStyle/>
                    <a:p>
                      <a:pPr marL="0" lvl="0" indent="0" algn="ctr" rtl="0">
                        <a:lnSpc>
                          <a:spcPct val="115000"/>
                        </a:lnSpc>
                        <a:spcBef>
                          <a:spcPts val="0"/>
                        </a:spcBef>
                        <a:spcAft>
                          <a:spcPts val="0"/>
                        </a:spcAft>
                        <a:buNone/>
                      </a:pP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2.1</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การรับข้อมูลส่วน Supply เพิ่มการ input Ability Pentane</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ปริมาณการจัดหา (Supply) ผลิตภัณฑ์ต่างๆ จากโรงแยกก๊าซฯ ระยอง (GSP RY), โรงแยกก๊าซฯ ขนอม (GSP KHM), โรงกลั่น (Refinery) และนำเข้า (Import) แบบรายเดือนในหน่วย TON หรือ Km3</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000">
                          <a:solidFill>
                            <a:srgbClr val="FF0000"/>
                          </a:solidFill>
                          <a:latin typeface="Calibri"/>
                          <a:ea typeface="Calibri"/>
                          <a:cs typeface="Calibri"/>
                          <a:sym typeface="Calibri"/>
                        </a:rPr>
                        <a:t>เพิ่มการ Input Ability Pentane</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4</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601400">
                <a:tc>
                  <a:txBody>
                    <a:bodyPr/>
                    <a:lstStyle/>
                    <a:p>
                      <a:pPr marL="0" lvl="0" indent="0" algn="ctr" rtl="0">
                        <a:lnSpc>
                          <a:spcPct val="115000"/>
                        </a:lnSpc>
                        <a:spcBef>
                          <a:spcPts val="0"/>
                        </a:spcBef>
                        <a:spcAft>
                          <a:spcPts val="0"/>
                        </a:spcAft>
                        <a:buNone/>
                      </a:pP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2.2</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เพิ่มรายการ input</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ประมาณการจากข้อมูลตามจริงใน PPS </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1000" u="sng">
                          <a:solidFill>
                            <a:srgbClr val="FF0000"/>
                          </a:solidFill>
                          <a:latin typeface="Calibri"/>
                          <a:ea typeface="Calibri"/>
                          <a:cs typeface="Calibri"/>
                          <a:sym typeface="Calibri"/>
                        </a:rPr>
                        <a:t>เรื่องที่เพิ่มขึ้นไม่มีใน PPS</a:t>
                      </a:r>
                      <a:endParaRPr sz="1000" u="sng">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●Product</a:t>
                      </a:r>
                      <a:endParaRPr sz="10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●Customer</a:t>
                      </a:r>
                      <a:endParaRPr sz="10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●Contract</a:t>
                      </a:r>
                      <a:endParaRPr sz="10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●Source and delivery point</a:t>
                      </a:r>
                      <a:endParaRPr sz="10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●Turn Around</a:t>
                      </a:r>
                      <a:endParaRPr sz="10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●OR Demand Plan</a:t>
                      </a:r>
                      <a:endParaRPr sz="1000">
                        <a:solidFill>
                          <a:srgbClr val="FF0000"/>
                        </a:solidFill>
                        <a:latin typeface="Calibri"/>
                        <a:ea typeface="Calibri"/>
                        <a:cs typeface="Calibri"/>
                        <a:sym typeface="Calibri"/>
                      </a:endParaRPr>
                    </a:p>
                    <a:p>
                      <a:pPr marL="0" lvl="0" indent="0" algn="l" rtl="0">
                        <a:lnSpc>
                          <a:spcPct val="115000"/>
                        </a:lnSpc>
                        <a:spcBef>
                          <a:spcPts val="0"/>
                        </a:spcBef>
                        <a:spcAft>
                          <a:spcPts val="0"/>
                        </a:spcAft>
                        <a:buNone/>
                      </a:pPr>
                      <a:r>
                        <a:rPr lang="en-US" sz="1000">
                          <a:solidFill>
                            <a:srgbClr val="FF0000"/>
                          </a:solidFill>
                          <a:latin typeface="Calibri"/>
                          <a:ea typeface="Calibri"/>
                          <a:cs typeface="Calibri"/>
                          <a:sym typeface="Calibri"/>
                        </a:rPr>
                        <a:t>●Cal margin</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64</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294725">
                <a:tc>
                  <a:txBody>
                    <a:bodyPr/>
                    <a:lstStyle/>
                    <a:p>
                      <a:pPr marL="457200" lvl="0" indent="-228600" algn="r" rtl="0">
                        <a:lnSpc>
                          <a:spcPct val="115000"/>
                        </a:lnSpc>
                        <a:spcBef>
                          <a:spcPts val="0"/>
                        </a:spcBef>
                        <a:spcAft>
                          <a:spcPts val="0"/>
                        </a:spcAft>
                        <a:buNone/>
                      </a:pPr>
                      <a:endParaRPr sz="1000" b="1">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28600" algn="r" rtl="0">
                        <a:lnSpc>
                          <a:spcPct val="115000"/>
                        </a:lnSpc>
                        <a:spcBef>
                          <a:spcPts val="0"/>
                        </a:spcBef>
                        <a:spcAft>
                          <a:spcPts val="0"/>
                        </a:spcAft>
                        <a:buNone/>
                      </a:pPr>
                      <a:endParaRPr sz="1000" b="1">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gridSpan="3">
                  <a:txBody>
                    <a:bodyPr/>
                    <a:lstStyle/>
                    <a:p>
                      <a:pPr marL="457200" lvl="0" indent="-228600" algn="r" rtl="0">
                        <a:lnSpc>
                          <a:spcPct val="115000"/>
                        </a:lnSpc>
                        <a:spcBef>
                          <a:spcPts val="0"/>
                        </a:spcBef>
                        <a:spcAft>
                          <a:spcPts val="0"/>
                        </a:spcAft>
                        <a:buNone/>
                      </a:pPr>
                      <a:r>
                        <a:rPr lang="en-US" sz="1000" b="1">
                          <a:latin typeface="Calibri"/>
                          <a:ea typeface="Calibri"/>
                          <a:cs typeface="Calibri"/>
                          <a:sym typeface="Calibri"/>
                        </a:rPr>
                        <a:t>Total        </a:t>
                      </a:r>
                      <a:endParaRPr sz="1000" b="1">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000" b="1">
                          <a:solidFill>
                            <a:srgbClr val="FF0000"/>
                          </a:solidFill>
                          <a:latin typeface="Calibri"/>
                          <a:ea typeface="Calibri"/>
                          <a:cs typeface="Calibri"/>
                          <a:sym typeface="Calibri"/>
                        </a:rPr>
                        <a:t>245</a:t>
                      </a:r>
                      <a:endParaRPr sz="1000" b="1">
                        <a:solidFill>
                          <a:srgbClr val="FF0000"/>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113d8db2799_0_185"/>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18</a:t>
            </a:fld>
            <a:endParaRPr/>
          </a:p>
        </p:txBody>
      </p:sp>
      <p:cxnSp>
        <p:nvCxnSpPr>
          <p:cNvPr id="353" name="Google Shape;353;g113d8db2799_0_185"/>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354" name="Google Shape;354;g113d8db2799_0_185"/>
          <p:cNvSpPr txBox="1">
            <a:spLocks noGrp="1"/>
          </p:cNvSpPr>
          <p:nvPr>
            <p:ph type="body" idx="2"/>
          </p:nvPr>
        </p:nvSpPr>
        <p:spPr>
          <a:xfrm>
            <a:off x="450275" y="1027405"/>
            <a:ext cx="5271000" cy="1284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มีสูตรการคำนวณชัดเจน ไม่มีการเปลี่ยนแปลง และ Save to Excel</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sp>
        <p:nvSpPr>
          <p:cNvPr id="355" name="Google Shape;355;g113d8db2799_0_185"/>
          <p:cNvSpPr txBox="1"/>
          <p:nvPr/>
        </p:nvSpPr>
        <p:spPr>
          <a:xfrm>
            <a:off x="6508200" y="1064900"/>
            <a:ext cx="5384400" cy="87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สูตรต้องสามารถแก้ไขได้</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Save to Database</a:t>
            </a:r>
            <a:endParaRPr sz="1700">
              <a:solidFill>
                <a:srgbClr val="FF0000"/>
              </a:solidFill>
              <a:latin typeface="Prompt"/>
              <a:ea typeface="Prompt"/>
              <a:cs typeface="Prompt"/>
              <a:sym typeface="Prompt"/>
            </a:endParaRPr>
          </a:p>
        </p:txBody>
      </p:sp>
      <p:sp>
        <p:nvSpPr>
          <p:cNvPr id="356" name="Google Shape;356;g113d8db2799_0_185"/>
          <p:cNvSpPr txBox="1">
            <a:spLocks noGrp="1"/>
          </p:cNvSpPr>
          <p:nvPr>
            <p:ph type="body" idx="2"/>
          </p:nvPr>
        </p:nvSpPr>
        <p:spPr>
          <a:xfrm>
            <a:off x="527387" y="332656"/>
            <a:ext cx="9889200" cy="360000"/>
          </a:xfrm>
          <a:prstGeom prst="rect">
            <a:avLst/>
          </a:prstGeom>
          <a:solidFill>
            <a:srgbClr val="CAE2F9"/>
          </a:solidFill>
        </p:spPr>
        <p:txBody>
          <a:bodyPr spcFirstLastPara="1" wrap="square" lIns="91425" tIns="45700" rIns="91425" bIns="45700" anchor="t" anchorCtr="0">
            <a:noAutofit/>
          </a:bodyPr>
          <a:lstStyle/>
          <a:p>
            <a:pPr marL="0" lvl="0" indent="0" algn="l" rtl="0">
              <a:spcBef>
                <a:spcPts val="400"/>
              </a:spcBef>
              <a:spcAft>
                <a:spcPts val="0"/>
              </a:spcAft>
              <a:buNone/>
            </a:pPr>
            <a:r>
              <a:rPr lang="en-US"/>
              <a:t>ส่วนที่ 3 การประมวลผลข้อมูล (Optimization engine)</a:t>
            </a:r>
            <a:endParaRPr/>
          </a:p>
        </p:txBody>
      </p:sp>
      <p:pic>
        <p:nvPicPr>
          <p:cNvPr id="357" name="Google Shape;357;g113d8db2799_0_185"/>
          <p:cNvPicPr preferRelativeResize="0"/>
          <p:nvPr/>
        </p:nvPicPr>
        <p:blipFill rotWithShape="1">
          <a:blip r:embed="rId3">
            <a:alphaModFix/>
          </a:blip>
          <a:srcRect b="96229"/>
          <a:stretch/>
        </p:blipFill>
        <p:spPr>
          <a:xfrm>
            <a:off x="1834975" y="2311400"/>
            <a:ext cx="2501575" cy="380948"/>
          </a:xfrm>
          <a:prstGeom prst="rect">
            <a:avLst/>
          </a:prstGeom>
          <a:noFill/>
          <a:ln>
            <a:noFill/>
          </a:ln>
        </p:spPr>
      </p:pic>
      <p:pic>
        <p:nvPicPr>
          <p:cNvPr id="358" name="Google Shape;358;g113d8db2799_0_185"/>
          <p:cNvPicPr preferRelativeResize="0"/>
          <p:nvPr/>
        </p:nvPicPr>
        <p:blipFill rotWithShape="1">
          <a:blip r:embed="rId3">
            <a:alphaModFix/>
          </a:blip>
          <a:srcRect t="77515"/>
          <a:stretch/>
        </p:blipFill>
        <p:spPr>
          <a:xfrm>
            <a:off x="1834975" y="2692349"/>
            <a:ext cx="2501575" cy="2271474"/>
          </a:xfrm>
          <a:prstGeom prst="rect">
            <a:avLst/>
          </a:prstGeom>
          <a:noFill/>
          <a:ln>
            <a:noFill/>
          </a:ln>
        </p:spPr>
      </p:pic>
      <p:pic>
        <p:nvPicPr>
          <p:cNvPr id="359" name="Google Shape;359;g113d8db2799_0_185"/>
          <p:cNvPicPr preferRelativeResize="0"/>
          <p:nvPr/>
        </p:nvPicPr>
        <p:blipFill rotWithShape="1">
          <a:blip r:embed="rId4">
            <a:alphaModFix/>
          </a:blip>
          <a:srcRect b="93017"/>
          <a:stretch/>
        </p:blipFill>
        <p:spPr>
          <a:xfrm>
            <a:off x="6461700" y="2314350"/>
            <a:ext cx="5384400" cy="627563"/>
          </a:xfrm>
          <a:prstGeom prst="rect">
            <a:avLst/>
          </a:prstGeom>
          <a:noFill/>
          <a:ln>
            <a:noFill/>
          </a:ln>
        </p:spPr>
      </p:pic>
      <p:pic>
        <p:nvPicPr>
          <p:cNvPr id="360" name="Google Shape;360;g113d8db2799_0_185"/>
          <p:cNvPicPr preferRelativeResize="0"/>
          <p:nvPr/>
        </p:nvPicPr>
        <p:blipFill rotWithShape="1">
          <a:blip r:embed="rId4">
            <a:alphaModFix/>
          </a:blip>
          <a:srcRect t="71700"/>
          <a:stretch/>
        </p:blipFill>
        <p:spPr>
          <a:xfrm>
            <a:off x="6461700" y="2847897"/>
            <a:ext cx="5384400" cy="2543385"/>
          </a:xfrm>
          <a:prstGeom prst="rect">
            <a:avLst/>
          </a:prstGeom>
          <a:noFill/>
          <a:ln>
            <a:noFill/>
          </a:ln>
        </p:spPr>
      </p:pic>
      <p:cxnSp>
        <p:nvCxnSpPr>
          <p:cNvPr id="361" name="Google Shape;361;g113d8db2799_0_185"/>
          <p:cNvCxnSpPr/>
          <p:nvPr/>
        </p:nvCxnSpPr>
        <p:spPr>
          <a:xfrm flipH="1">
            <a:off x="9928475" y="4042850"/>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362" name="Google Shape;362;g113d8db2799_0_185"/>
          <p:cNvSpPr/>
          <p:nvPr/>
        </p:nvSpPr>
        <p:spPr>
          <a:xfrm>
            <a:off x="8232250" y="4684875"/>
            <a:ext cx="1926900" cy="706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3" name="Google Shape;363;g113d8db2799_0_185"/>
          <p:cNvCxnSpPr/>
          <p:nvPr/>
        </p:nvCxnSpPr>
        <p:spPr>
          <a:xfrm flipH="1">
            <a:off x="3897050" y="3557175"/>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364" name="Google Shape;364;g113d8db2799_0_185"/>
          <p:cNvSpPr/>
          <p:nvPr/>
        </p:nvSpPr>
        <p:spPr>
          <a:xfrm>
            <a:off x="2200825" y="4199200"/>
            <a:ext cx="1926900" cy="706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g113d8db2799_0_185"/>
          <p:cNvSpPr/>
          <p:nvPr/>
        </p:nvSpPr>
        <p:spPr>
          <a:xfrm>
            <a:off x="11799000" y="0"/>
            <a:ext cx="393000" cy="406500"/>
          </a:xfrm>
          <a:prstGeom prst="ellipse">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3</a:t>
            </a:r>
            <a:endParaRPr b="1">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8"/>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19</a:t>
            </a:fld>
            <a:endParaRPr/>
          </a:p>
        </p:txBody>
      </p:sp>
      <p:sp>
        <p:nvSpPr>
          <p:cNvPr id="371" name="Google Shape;371;p8"/>
          <p:cNvSpPr txBox="1">
            <a:spLocks noGrp="1"/>
          </p:cNvSpPr>
          <p:nvPr>
            <p:ph type="body" idx="2"/>
          </p:nvPr>
        </p:nvSpPr>
        <p:spPr>
          <a:xfrm>
            <a:off x="329762" y="239656"/>
            <a:ext cx="9889200" cy="36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a:latin typeface="Prompt"/>
                <a:ea typeface="Prompt"/>
                <a:cs typeface="Prompt"/>
                <a:sym typeface="Prompt"/>
              </a:rPr>
              <a:t>3.1 ส่วน Optimization Engine (Model) </a:t>
            </a:r>
            <a:endParaRPr sz="2200">
              <a:latin typeface="Prompt"/>
              <a:ea typeface="Prompt"/>
              <a:cs typeface="Prompt"/>
              <a:sym typeface="Prompt"/>
            </a:endParaRPr>
          </a:p>
        </p:txBody>
      </p:sp>
      <p:pic>
        <p:nvPicPr>
          <p:cNvPr id="372" name="Google Shape;372;p8"/>
          <p:cNvPicPr preferRelativeResize="0"/>
          <p:nvPr/>
        </p:nvPicPr>
        <p:blipFill rotWithShape="1">
          <a:blip r:embed="rId3">
            <a:alphaModFix/>
          </a:blip>
          <a:srcRect/>
          <a:stretch/>
        </p:blipFill>
        <p:spPr>
          <a:xfrm>
            <a:off x="588470" y="847899"/>
            <a:ext cx="4701594" cy="4404220"/>
          </a:xfrm>
          <a:prstGeom prst="rect">
            <a:avLst/>
          </a:prstGeom>
          <a:noFill/>
          <a:ln>
            <a:noFill/>
          </a:ln>
        </p:spPr>
      </p:pic>
      <p:pic>
        <p:nvPicPr>
          <p:cNvPr id="373" name="Google Shape;373;p8"/>
          <p:cNvPicPr preferRelativeResize="0"/>
          <p:nvPr/>
        </p:nvPicPr>
        <p:blipFill rotWithShape="1">
          <a:blip r:embed="rId4">
            <a:alphaModFix/>
          </a:blip>
          <a:srcRect/>
          <a:stretch/>
        </p:blipFill>
        <p:spPr>
          <a:xfrm>
            <a:off x="1213187" y="5252133"/>
            <a:ext cx="1895267" cy="445336"/>
          </a:xfrm>
          <a:prstGeom prst="rect">
            <a:avLst/>
          </a:prstGeom>
          <a:noFill/>
          <a:ln>
            <a:noFill/>
          </a:ln>
        </p:spPr>
      </p:pic>
      <p:pic>
        <p:nvPicPr>
          <p:cNvPr id="374" name="Google Shape;374;p8"/>
          <p:cNvPicPr preferRelativeResize="0"/>
          <p:nvPr/>
        </p:nvPicPr>
        <p:blipFill rotWithShape="1">
          <a:blip r:embed="rId5">
            <a:alphaModFix/>
          </a:blip>
          <a:srcRect/>
          <a:stretch/>
        </p:blipFill>
        <p:spPr>
          <a:xfrm>
            <a:off x="6755300" y="3377350"/>
            <a:ext cx="3705699" cy="2964549"/>
          </a:xfrm>
          <a:prstGeom prst="rect">
            <a:avLst/>
          </a:prstGeom>
          <a:noFill/>
          <a:ln>
            <a:noFill/>
          </a:ln>
        </p:spPr>
      </p:pic>
      <p:sp>
        <p:nvSpPr>
          <p:cNvPr id="375" name="Google Shape;375;p8"/>
          <p:cNvSpPr txBox="1"/>
          <p:nvPr/>
        </p:nvSpPr>
        <p:spPr>
          <a:xfrm>
            <a:off x="6461275" y="770800"/>
            <a:ext cx="4872000" cy="2693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u="sng" dirty="0" err="1">
                <a:solidFill>
                  <a:srgbClr val="FF0000"/>
                </a:solidFill>
                <a:latin typeface="Prompt"/>
                <a:ea typeface="Prompt"/>
                <a:cs typeface="Prompt"/>
                <a:sym typeface="Prompt"/>
              </a:rPr>
              <a:t>ระบบปัจจุบันเพิ่มเติมการคำนวณ</a:t>
            </a:r>
            <a:r>
              <a:rPr lang="en-US" sz="1300" u="sng" dirty="0">
                <a:solidFill>
                  <a:srgbClr val="FF0000"/>
                </a:solidFill>
                <a:latin typeface="Prompt"/>
                <a:ea typeface="Prompt"/>
                <a:cs typeface="Prompt"/>
                <a:sym typeface="Prompt"/>
              </a:rPr>
              <a:t> </a:t>
            </a:r>
            <a:r>
              <a:rPr lang="en-US" sz="1300" u="sng" dirty="0" err="1">
                <a:solidFill>
                  <a:srgbClr val="FF0000"/>
                </a:solidFill>
                <a:latin typeface="Prompt"/>
                <a:ea typeface="Prompt"/>
                <a:cs typeface="Prompt"/>
                <a:sym typeface="Prompt"/>
              </a:rPr>
              <a:t>บน</a:t>
            </a:r>
            <a:r>
              <a:rPr lang="en-US" sz="1300" u="sng" dirty="0">
                <a:solidFill>
                  <a:srgbClr val="FF0000"/>
                </a:solidFill>
                <a:latin typeface="Prompt"/>
                <a:ea typeface="Prompt"/>
                <a:cs typeface="Prompt"/>
                <a:sym typeface="Prompt"/>
              </a:rPr>
              <a:t> Optimization engine </a:t>
            </a:r>
            <a:r>
              <a:rPr lang="en-US" sz="1300" u="sng" dirty="0" err="1">
                <a:solidFill>
                  <a:srgbClr val="FF0000"/>
                </a:solidFill>
                <a:latin typeface="Prompt"/>
                <a:ea typeface="Prompt"/>
                <a:cs typeface="Prompt"/>
                <a:sym typeface="Prompt"/>
              </a:rPr>
              <a:t>ดังนี้</a:t>
            </a:r>
            <a:endParaRPr sz="1100" dirty="0">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Char char="●"/>
            </a:pPr>
            <a:r>
              <a:rPr lang="en-US" sz="1300" dirty="0" err="1">
                <a:solidFill>
                  <a:srgbClr val="FF0000"/>
                </a:solidFill>
                <a:highlight>
                  <a:srgbClr val="FFFF00"/>
                </a:highlight>
                <a:latin typeface="Prompt"/>
                <a:ea typeface="Prompt"/>
                <a:cs typeface="Prompt"/>
                <a:sym typeface="Prompt"/>
              </a:rPr>
              <a:t>รองรับข้อมูล</a:t>
            </a:r>
            <a:r>
              <a:rPr lang="en-US" sz="1300" dirty="0">
                <a:solidFill>
                  <a:srgbClr val="FF0000"/>
                </a:solidFill>
                <a:highlight>
                  <a:srgbClr val="FFFF00"/>
                </a:highlight>
                <a:latin typeface="Prompt"/>
                <a:ea typeface="Prompt"/>
                <a:cs typeface="Prompt"/>
                <a:sym typeface="Prompt"/>
              </a:rPr>
              <a:t> contract </a:t>
            </a:r>
            <a:r>
              <a:rPr lang="en-US" sz="1300" dirty="0" err="1">
                <a:solidFill>
                  <a:srgbClr val="FF0000"/>
                </a:solidFill>
                <a:highlight>
                  <a:srgbClr val="FFFF00"/>
                </a:highlight>
                <a:latin typeface="Prompt"/>
                <a:ea typeface="Prompt"/>
                <a:cs typeface="Prompt"/>
                <a:sym typeface="Prompt"/>
              </a:rPr>
              <a:t>เพื่อนำมาเป็น</a:t>
            </a:r>
            <a:r>
              <a:rPr lang="en-US" sz="1300" dirty="0">
                <a:solidFill>
                  <a:srgbClr val="FF0000"/>
                </a:solidFill>
                <a:highlight>
                  <a:srgbClr val="FFFF00"/>
                </a:highlight>
                <a:latin typeface="Prompt"/>
                <a:ea typeface="Prompt"/>
                <a:cs typeface="Prompt"/>
                <a:sym typeface="Prompt"/>
              </a:rPr>
              <a:t> constraint </a:t>
            </a:r>
            <a:r>
              <a:rPr lang="en-US" sz="1300" dirty="0" err="1">
                <a:solidFill>
                  <a:srgbClr val="FF0000"/>
                </a:solidFill>
                <a:highlight>
                  <a:srgbClr val="FFFF00"/>
                </a:highlight>
                <a:latin typeface="Prompt"/>
                <a:ea typeface="Prompt"/>
                <a:cs typeface="Prompt"/>
                <a:sym typeface="Prompt"/>
              </a:rPr>
              <a:t>ใน</a:t>
            </a:r>
            <a:r>
              <a:rPr lang="en-US" sz="1300" dirty="0">
                <a:solidFill>
                  <a:srgbClr val="FF0000"/>
                </a:solidFill>
                <a:highlight>
                  <a:srgbClr val="FFFF00"/>
                </a:highlight>
                <a:latin typeface="Prompt"/>
                <a:ea typeface="Prompt"/>
                <a:cs typeface="Prompt"/>
                <a:sym typeface="Prompt"/>
              </a:rPr>
              <a:t> optimization</a:t>
            </a:r>
            <a:endParaRPr sz="1300" dirty="0">
              <a:solidFill>
                <a:srgbClr val="FF0000"/>
              </a:solidFill>
              <a:highlight>
                <a:srgbClr val="FFFF00"/>
              </a:highlight>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Char char="●"/>
            </a:pPr>
            <a:r>
              <a:rPr lang="en-US" sz="1300" dirty="0" err="1">
                <a:solidFill>
                  <a:srgbClr val="FF0000"/>
                </a:solidFill>
                <a:latin typeface="Prompt"/>
                <a:ea typeface="Prompt"/>
                <a:cs typeface="Prompt"/>
                <a:sym typeface="Prompt"/>
              </a:rPr>
              <a:t>เพิ่มการคำนวณในส่วน</a:t>
            </a:r>
            <a:r>
              <a:rPr lang="en-US" sz="1300" dirty="0">
                <a:solidFill>
                  <a:srgbClr val="FF0000"/>
                </a:solidFill>
                <a:latin typeface="Prompt"/>
                <a:ea typeface="Prompt"/>
                <a:cs typeface="Prompt"/>
                <a:sym typeface="Prompt"/>
              </a:rPr>
              <a:t> Daily  </a:t>
            </a:r>
            <a:r>
              <a:rPr lang="en-US" sz="1300" dirty="0" err="1">
                <a:solidFill>
                  <a:srgbClr val="FF0000"/>
                </a:solidFill>
                <a:latin typeface="Prompt"/>
                <a:ea typeface="Prompt"/>
                <a:cs typeface="Prompt"/>
                <a:sym typeface="Prompt"/>
              </a:rPr>
              <a:t>ใน</a:t>
            </a:r>
            <a:r>
              <a:rPr lang="en-US" sz="1300" dirty="0">
                <a:solidFill>
                  <a:srgbClr val="FF0000"/>
                </a:solidFill>
                <a:latin typeface="Prompt"/>
                <a:ea typeface="Prompt"/>
                <a:cs typeface="Prompt"/>
                <a:sym typeface="Prompt"/>
              </a:rPr>
              <a:t> C2 Hybrid</a:t>
            </a:r>
            <a:endParaRPr sz="1100" dirty="0">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Char char="●"/>
            </a:pPr>
            <a:r>
              <a:rPr lang="en-US" sz="1300" dirty="0" err="1">
                <a:solidFill>
                  <a:srgbClr val="FF0000"/>
                </a:solidFill>
                <a:latin typeface="Prompt"/>
                <a:ea typeface="Prompt"/>
                <a:cs typeface="Prompt"/>
                <a:sym typeface="Prompt"/>
              </a:rPr>
              <a:t>จากข้อ</a:t>
            </a:r>
            <a:r>
              <a:rPr lang="en-US" sz="1300" dirty="0">
                <a:solidFill>
                  <a:srgbClr val="FF0000"/>
                </a:solidFill>
                <a:latin typeface="Prompt"/>
                <a:ea typeface="Prompt"/>
                <a:cs typeface="Prompt"/>
                <a:sym typeface="Prompt"/>
              </a:rPr>
              <a:t> 1 </a:t>
            </a:r>
            <a:r>
              <a:rPr lang="en-US" sz="1300" dirty="0" err="1">
                <a:solidFill>
                  <a:srgbClr val="FF0000"/>
                </a:solidFill>
                <a:latin typeface="Prompt"/>
                <a:ea typeface="Prompt"/>
                <a:cs typeface="Prompt"/>
                <a:sym typeface="Prompt"/>
              </a:rPr>
              <a:t>ผลิตภัณฑ์</a:t>
            </a:r>
            <a:r>
              <a:rPr lang="en-US" sz="1300" dirty="0">
                <a:solidFill>
                  <a:srgbClr val="FF0000"/>
                </a:solidFill>
                <a:latin typeface="Prompt"/>
                <a:ea typeface="Prompt"/>
                <a:cs typeface="Prompt"/>
                <a:sym typeface="Prompt"/>
              </a:rPr>
              <a:t> C2 </a:t>
            </a:r>
            <a:r>
              <a:rPr lang="en-US" sz="1300" dirty="0" err="1">
                <a:solidFill>
                  <a:srgbClr val="FF0000"/>
                </a:solidFill>
                <a:latin typeface="Prompt"/>
                <a:ea typeface="Prompt"/>
                <a:cs typeface="Prompt"/>
                <a:sym typeface="Prompt"/>
              </a:rPr>
              <a:t>มีเงื่อนไขการกำหนดตัวแปรการเกิน</a:t>
            </a:r>
            <a:r>
              <a:rPr lang="en-US" sz="1300" dirty="0">
                <a:solidFill>
                  <a:srgbClr val="FF0000"/>
                </a:solidFill>
                <a:latin typeface="Prompt"/>
                <a:ea typeface="Prompt"/>
                <a:cs typeface="Prompt"/>
                <a:sym typeface="Prompt"/>
              </a:rPr>
              <a:t> 274 ton/</a:t>
            </a:r>
            <a:r>
              <a:rPr lang="en-US" sz="1300" dirty="0" err="1">
                <a:solidFill>
                  <a:srgbClr val="FF0000"/>
                </a:solidFill>
                <a:latin typeface="Prompt"/>
                <a:ea typeface="Prompt"/>
                <a:cs typeface="Prompt"/>
                <a:sym typeface="Prompt"/>
              </a:rPr>
              <a:t>hr</a:t>
            </a:r>
            <a:endParaRPr sz="1300" dirty="0">
              <a:solidFill>
                <a:srgbClr val="FF0000"/>
              </a:solidFill>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Char char="●"/>
            </a:pPr>
            <a:r>
              <a:rPr lang="en-US" sz="1300" dirty="0" err="1">
                <a:solidFill>
                  <a:srgbClr val="FF0000"/>
                </a:solidFill>
                <a:latin typeface="Prompt"/>
                <a:ea typeface="Prompt"/>
                <a:cs typeface="Prompt"/>
                <a:sym typeface="Prompt"/>
              </a:rPr>
              <a:t>ต้องรองรับการคำนวณแบบ</a:t>
            </a:r>
            <a:r>
              <a:rPr lang="en-US" sz="1300" dirty="0">
                <a:solidFill>
                  <a:srgbClr val="FF0000"/>
                </a:solidFill>
                <a:latin typeface="Prompt"/>
                <a:ea typeface="Prompt"/>
                <a:cs typeface="Prompt"/>
                <a:sym typeface="Prompt"/>
              </a:rPr>
              <a:t> Tier (</a:t>
            </a:r>
            <a:r>
              <a:rPr lang="en-US" sz="1300" dirty="0" err="1">
                <a:solidFill>
                  <a:srgbClr val="FF0000"/>
                </a:solidFill>
                <a:latin typeface="Prompt"/>
                <a:ea typeface="Prompt"/>
                <a:cs typeface="Prompt"/>
                <a:sym typeface="Prompt"/>
              </a:rPr>
              <a:t>ตามปริมาณและคุณภาพของผลิตภัณฑ์</a:t>
            </a:r>
            <a:r>
              <a:rPr lang="en-US" sz="1300" dirty="0">
                <a:solidFill>
                  <a:srgbClr val="FF0000"/>
                </a:solidFill>
                <a:latin typeface="Prompt"/>
                <a:ea typeface="Prompt"/>
                <a:cs typeface="Prompt"/>
                <a:sym typeface="Prompt"/>
              </a:rPr>
              <a:t>)</a:t>
            </a:r>
            <a:endParaRPr sz="1300" dirty="0">
              <a:solidFill>
                <a:srgbClr val="FF0000"/>
              </a:solidFill>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Char char="●"/>
            </a:pPr>
            <a:r>
              <a:rPr lang="en-US" sz="1300" dirty="0" err="1">
                <a:solidFill>
                  <a:srgbClr val="FF0000"/>
                </a:solidFill>
                <a:latin typeface="Prompt"/>
                <a:ea typeface="Prompt"/>
                <a:cs typeface="Prompt"/>
                <a:sym typeface="Prompt"/>
              </a:rPr>
              <a:t>การกำหนดปริมาณการขายตามปริมาณของลำเรือ</a:t>
            </a:r>
            <a:r>
              <a:rPr lang="en-US" sz="1300" dirty="0">
                <a:solidFill>
                  <a:srgbClr val="FF0000"/>
                </a:solidFill>
                <a:latin typeface="Prompt"/>
                <a:ea typeface="Prompt"/>
                <a:cs typeface="Prompt"/>
                <a:sym typeface="Prompt"/>
              </a:rPr>
              <a:t> (Shipment)</a:t>
            </a:r>
            <a:endParaRPr sz="1300" dirty="0">
              <a:solidFill>
                <a:srgbClr val="FF0000"/>
              </a:solidFill>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Char char="●"/>
            </a:pPr>
            <a:r>
              <a:rPr lang="en-US" sz="1300" dirty="0" err="1">
                <a:solidFill>
                  <a:srgbClr val="FF0000"/>
                </a:solidFill>
                <a:latin typeface="Prompt"/>
                <a:ea typeface="Prompt"/>
                <a:cs typeface="Prompt"/>
                <a:sym typeface="Prompt"/>
              </a:rPr>
              <a:t>เพิ่มการกำหนดสัดส่วน</a:t>
            </a:r>
            <a:r>
              <a:rPr lang="en-US" sz="1300" dirty="0">
                <a:solidFill>
                  <a:srgbClr val="FF0000"/>
                </a:solidFill>
                <a:latin typeface="Prompt"/>
                <a:ea typeface="Prompt"/>
                <a:cs typeface="Prompt"/>
                <a:sym typeface="Prompt"/>
              </a:rPr>
              <a:t> 1.7 </a:t>
            </a:r>
            <a:r>
              <a:rPr lang="en-US" sz="1300" dirty="0" err="1">
                <a:solidFill>
                  <a:srgbClr val="FF0000"/>
                </a:solidFill>
                <a:latin typeface="Prompt"/>
                <a:ea typeface="Prompt"/>
                <a:cs typeface="Prompt"/>
                <a:sym typeface="Prompt"/>
              </a:rPr>
              <a:t>กรณี</a:t>
            </a:r>
            <a:r>
              <a:rPr lang="en-US" sz="1300" dirty="0">
                <a:solidFill>
                  <a:srgbClr val="FF0000"/>
                </a:solidFill>
                <a:latin typeface="Prompt"/>
                <a:ea typeface="Prompt"/>
                <a:cs typeface="Prompt"/>
                <a:sym typeface="Prompt"/>
              </a:rPr>
              <a:t> C3-Sub</a:t>
            </a:r>
            <a:endParaRPr sz="1100" dirty="0">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Char char="●"/>
            </a:pPr>
            <a:r>
              <a:rPr lang="en-US" sz="1300" dirty="0" err="1">
                <a:solidFill>
                  <a:srgbClr val="FF0000"/>
                </a:solidFill>
                <a:latin typeface="Prompt"/>
                <a:ea typeface="Prompt"/>
                <a:cs typeface="Prompt"/>
                <a:sym typeface="Prompt"/>
              </a:rPr>
              <a:t>ผลิตภัณฑ์</a:t>
            </a:r>
            <a:r>
              <a:rPr lang="en-US" sz="1300" dirty="0">
                <a:solidFill>
                  <a:srgbClr val="FF0000"/>
                </a:solidFill>
                <a:latin typeface="Prompt"/>
                <a:ea typeface="Prompt"/>
                <a:cs typeface="Prompt"/>
                <a:sym typeface="Prompt"/>
              </a:rPr>
              <a:t> NGL </a:t>
            </a:r>
            <a:r>
              <a:rPr lang="en-US" sz="1300" dirty="0" err="1">
                <a:solidFill>
                  <a:srgbClr val="FF0000"/>
                </a:solidFill>
                <a:latin typeface="Prompt"/>
                <a:ea typeface="Prompt"/>
                <a:cs typeface="Prompt"/>
                <a:sym typeface="Prompt"/>
              </a:rPr>
              <a:t>เพิ่มเงื่อนไขการจ่าย</a:t>
            </a:r>
            <a:r>
              <a:rPr lang="en-US" sz="1300" dirty="0">
                <a:solidFill>
                  <a:srgbClr val="FF0000"/>
                </a:solidFill>
                <a:latin typeface="Prompt"/>
                <a:ea typeface="Prompt"/>
                <a:cs typeface="Prompt"/>
                <a:sym typeface="Prompt"/>
              </a:rPr>
              <a:t> Export </a:t>
            </a:r>
            <a:r>
              <a:rPr lang="en-US" sz="1300" dirty="0" err="1">
                <a:solidFill>
                  <a:srgbClr val="FF0000"/>
                </a:solidFill>
                <a:latin typeface="Prompt"/>
                <a:ea typeface="Prompt"/>
                <a:cs typeface="Prompt"/>
                <a:sym typeface="Prompt"/>
              </a:rPr>
              <a:t>ปีละ</a:t>
            </a:r>
            <a:r>
              <a:rPr lang="en-US" sz="1300" dirty="0">
                <a:solidFill>
                  <a:srgbClr val="FF0000"/>
                </a:solidFill>
                <a:latin typeface="Prompt"/>
                <a:ea typeface="Prompt"/>
                <a:cs typeface="Prompt"/>
                <a:sym typeface="Prompt"/>
              </a:rPr>
              <a:t> 1 </a:t>
            </a:r>
            <a:r>
              <a:rPr lang="en-US" sz="1300" dirty="0" err="1">
                <a:solidFill>
                  <a:srgbClr val="FF0000"/>
                </a:solidFill>
                <a:latin typeface="Prompt"/>
                <a:ea typeface="Prompt"/>
                <a:cs typeface="Prompt"/>
                <a:sym typeface="Prompt"/>
              </a:rPr>
              <a:t>ลำ</a:t>
            </a:r>
            <a:endParaRPr sz="1300" dirty="0">
              <a:solidFill>
                <a:srgbClr val="FF0000"/>
              </a:solidFill>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Char char="●"/>
            </a:pPr>
            <a:r>
              <a:rPr lang="en-US" sz="1300" dirty="0" err="1">
                <a:solidFill>
                  <a:srgbClr val="FF0000"/>
                </a:solidFill>
                <a:latin typeface="Prompt"/>
                <a:ea typeface="Prompt"/>
                <a:cs typeface="Prompt"/>
                <a:sym typeface="Prompt"/>
              </a:rPr>
              <a:t>กำหนดค่า</a:t>
            </a:r>
            <a:r>
              <a:rPr lang="en-US" sz="1300" dirty="0">
                <a:solidFill>
                  <a:srgbClr val="FF0000"/>
                </a:solidFill>
                <a:latin typeface="Prompt"/>
                <a:ea typeface="Prompt"/>
                <a:cs typeface="Prompt"/>
                <a:sym typeface="Prompt"/>
              </a:rPr>
              <a:t> transfer </a:t>
            </a:r>
            <a:r>
              <a:rPr lang="en-US" sz="1300" dirty="0" err="1">
                <a:solidFill>
                  <a:srgbClr val="FF0000"/>
                </a:solidFill>
                <a:latin typeface="Prompt"/>
                <a:ea typeface="Prompt"/>
                <a:cs typeface="Prompt"/>
                <a:sym typeface="Prompt"/>
              </a:rPr>
              <a:t>ระหว่าง</a:t>
            </a:r>
            <a:r>
              <a:rPr lang="en-US" sz="1300" dirty="0">
                <a:solidFill>
                  <a:srgbClr val="FF0000"/>
                </a:solidFill>
                <a:latin typeface="Prompt"/>
                <a:ea typeface="Prompt"/>
                <a:cs typeface="Prompt"/>
                <a:sym typeface="Prompt"/>
              </a:rPr>
              <a:t> C3,LPG (Domestic &amp; Petro)</a:t>
            </a:r>
            <a:endParaRPr sz="1300" dirty="0">
              <a:solidFill>
                <a:srgbClr val="FF0000"/>
              </a:solidFill>
              <a:latin typeface="Prompt"/>
              <a:ea typeface="Prompt"/>
              <a:cs typeface="Prompt"/>
              <a:sym typeface="Prompt"/>
            </a:endParaRPr>
          </a:p>
          <a:p>
            <a:pPr marL="285750" marR="0" lvl="0" indent="-184150" algn="l" rtl="0">
              <a:spcBef>
                <a:spcPts val="0"/>
              </a:spcBef>
              <a:spcAft>
                <a:spcPts val="0"/>
              </a:spcAft>
              <a:buClr>
                <a:schemeClr val="dk1"/>
              </a:buClr>
              <a:buSzPts val="1600"/>
              <a:buFont typeface="Tahoma"/>
              <a:buNone/>
            </a:pPr>
            <a:endParaRPr sz="1300" dirty="0">
              <a:solidFill>
                <a:srgbClr val="FF0000"/>
              </a:solidFill>
              <a:latin typeface="Prompt"/>
              <a:ea typeface="Prompt"/>
              <a:cs typeface="Prompt"/>
              <a:sym typeface="Prompt"/>
            </a:endParaRPr>
          </a:p>
        </p:txBody>
      </p:sp>
      <p:cxnSp>
        <p:nvCxnSpPr>
          <p:cNvPr id="376" name="Google Shape;376;p8"/>
          <p:cNvCxnSpPr/>
          <p:nvPr/>
        </p:nvCxnSpPr>
        <p:spPr>
          <a:xfrm>
            <a:off x="6044875" y="924100"/>
            <a:ext cx="11100" cy="2384100"/>
          </a:xfrm>
          <a:prstGeom prst="straightConnector1">
            <a:avLst/>
          </a:prstGeom>
          <a:noFill/>
          <a:ln w="19050" cap="flat" cmpd="sng">
            <a:solidFill>
              <a:schemeClr val="accent1"/>
            </a:solidFill>
            <a:prstDash val="solid"/>
            <a:round/>
            <a:headEnd type="none" w="med" len="med"/>
            <a:tailEnd type="none" w="med" len="med"/>
          </a:ln>
        </p:spPr>
      </p:cxnSp>
      <p:cxnSp>
        <p:nvCxnSpPr>
          <p:cNvPr id="377" name="Google Shape;377;p8"/>
          <p:cNvCxnSpPr/>
          <p:nvPr/>
        </p:nvCxnSpPr>
        <p:spPr>
          <a:xfrm flipH="1">
            <a:off x="6044875" y="3294100"/>
            <a:ext cx="5288400" cy="9300"/>
          </a:xfrm>
          <a:prstGeom prst="straightConnector1">
            <a:avLst/>
          </a:prstGeom>
          <a:noFill/>
          <a:ln w="19050" cap="flat" cmpd="sng">
            <a:solidFill>
              <a:schemeClr val="accent1"/>
            </a:solidFill>
            <a:prstDash val="solid"/>
            <a:round/>
            <a:headEnd type="none" w="med" len="med"/>
            <a:tailEnd type="none" w="med" len="med"/>
          </a:ln>
        </p:spPr>
      </p:cxnSp>
      <p:sp>
        <p:nvSpPr>
          <p:cNvPr id="378" name="Google Shape;378;p8"/>
          <p:cNvSpPr/>
          <p:nvPr/>
        </p:nvSpPr>
        <p:spPr>
          <a:xfrm>
            <a:off x="11798988" y="0"/>
            <a:ext cx="393000" cy="406500"/>
          </a:xfrm>
          <a:prstGeom prst="ellipse">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5</a:t>
            </a:r>
            <a:endParaRPr b="1">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3"/>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82" name="Google Shape;82;p13"/>
          <p:cNvSpPr txBox="1"/>
          <p:nvPr/>
        </p:nvSpPr>
        <p:spPr>
          <a:xfrm>
            <a:off x="0" y="3104850"/>
            <a:ext cx="12192000" cy="648300"/>
          </a:xfrm>
          <a:prstGeom prst="rect">
            <a:avLst/>
          </a:prstGeom>
          <a:noFill/>
          <a:ln>
            <a:noFill/>
          </a:ln>
        </p:spPr>
        <p:txBody>
          <a:bodyPr spcFirstLastPara="1" wrap="square" lIns="91425" tIns="45700" rIns="91425" bIns="45700" anchor="t" anchorCtr="0">
            <a:noAutofit/>
          </a:bodyPr>
          <a:lstStyle/>
          <a:p>
            <a:pPr marL="457200" marR="0" lvl="0" indent="0" algn="ctr" rtl="0">
              <a:spcBef>
                <a:spcPts val="0"/>
              </a:spcBef>
              <a:spcAft>
                <a:spcPts val="0"/>
              </a:spcAft>
              <a:buNone/>
            </a:pPr>
            <a:r>
              <a:rPr lang="en-US" sz="3200" b="1">
                <a:solidFill>
                  <a:srgbClr val="0070C0"/>
                </a:solidFill>
                <a:latin typeface="Prompt"/>
                <a:ea typeface="Prompt"/>
                <a:cs typeface="Prompt"/>
                <a:sym typeface="Prompt"/>
              </a:rPr>
              <a:t>ขอบเขตของงาน (General Scopes)</a:t>
            </a:r>
            <a:endParaRPr>
              <a:latin typeface="Prompt"/>
              <a:ea typeface="Prompt"/>
              <a:cs typeface="Prompt"/>
              <a:sym typeface="Prompt"/>
            </a:endParaRPr>
          </a:p>
        </p:txBody>
      </p:sp>
      <p:sp>
        <p:nvSpPr>
          <p:cNvPr id="83" name="Google Shape;83;p13"/>
          <p:cNvSpPr txBox="1"/>
          <p:nvPr/>
        </p:nvSpPr>
        <p:spPr>
          <a:xfrm>
            <a:off x="9433100" y="5910425"/>
            <a:ext cx="2664600" cy="430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a:solidFill>
                  <a:srgbClr val="E06666"/>
                </a:solidFill>
                <a:latin typeface="Prompt"/>
                <a:ea typeface="Prompt"/>
                <a:cs typeface="Prompt"/>
                <a:sym typeface="Prompt"/>
              </a:rPr>
              <a:t>* อ้างอิงจาก อ้างอิง PPS : POT211181_4-0712202110481669</a:t>
            </a:r>
            <a:endParaRPr sz="1100">
              <a:solidFill>
                <a:srgbClr val="E06666"/>
              </a:solidFill>
              <a:latin typeface="Prompt"/>
              <a:ea typeface="Prompt"/>
              <a:cs typeface="Prompt"/>
              <a:sym typeface="Promp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7" name="Picture 36">
            <a:extLst>
              <a:ext uri="{FF2B5EF4-FFF2-40B4-BE49-F238E27FC236}">
                <a16:creationId xmlns:a16="http://schemas.microsoft.com/office/drawing/2014/main" id="{8C4494CF-4D7C-4020-BADD-2E443BC71E81}"/>
              </a:ext>
            </a:extLst>
          </p:cNvPr>
          <p:cNvPicPr>
            <a:picLocks noChangeAspect="1"/>
          </p:cNvPicPr>
          <p:nvPr/>
        </p:nvPicPr>
        <p:blipFill>
          <a:blip r:embed="rId3"/>
          <a:stretch>
            <a:fillRect/>
          </a:stretch>
        </p:blipFill>
        <p:spPr>
          <a:xfrm>
            <a:off x="1459661" y="4331245"/>
            <a:ext cx="1975616" cy="1975616"/>
          </a:xfrm>
          <a:prstGeom prst="rect">
            <a:avLst/>
          </a:prstGeom>
        </p:spPr>
      </p:pic>
      <p:sp>
        <p:nvSpPr>
          <p:cNvPr id="384" name="Google Shape;384;g123e0bea475_0_16"/>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20</a:t>
            </a:fld>
            <a:endParaRPr/>
          </a:p>
        </p:txBody>
      </p:sp>
      <p:sp>
        <p:nvSpPr>
          <p:cNvPr id="386" name="Google Shape;386;g123e0bea475_0_16"/>
          <p:cNvSpPr txBox="1">
            <a:spLocks noGrp="1"/>
          </p:cNvSpPr>
          <p:nvPr>
            <p:ph type="body" idx="2"/>
          </p:nvPr>
        </p:nvSpPr>
        <p:spPr>
          <a:xfrm>
            <a:off x="102902" y="11321"/>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dirty="0" err="1">
                <a:latin typeface="Prompt" panose="00000500000000000000" pitchFamily="2" charset="-34"/>
                <a:cs typeface="Prompt" panose="00000500000000000000" pitchFamily="2" charset="-34"/>
              </a:rPr>
              <a:t>รายละเอียดการกำหนดสูตร</a:t>
            </a:r>
            <a:r>
              <a:rPr lang="th-TH" dirty="0">
                <a:latin typeface="Prompt" panose="00000500000000000000" pitchFamily="2" charset="-34"/>
                <a:cs typeface="Prompt" panose="00000500000000000000" pitchFamily="2" charset="-34"/>
              </a:rPr>
              <a:t> </a:t>
            </a:r>
            <a:r>
              <a:rPr lang="en-US" dirty="0">
                <a:latin typeface="Prompt" panose="00000500000000000000" pitchFamily="2" charset="-34"/>
                <a:cs typeface="Prompt" panose="00000500000000000000" pitchFamily="2" charset="-34"/>
              </a:rPr>
              <a:t>: </a:t>
            </a:r>
            <a:r>
              <a:rPr lang="th-TH" dirty="0">
                <a:latin typeface="Prompt" panose="00000500000000000000" pitchFamily="2" charset="-34"/>
                <a:cs typeface="Prompt" panose="00000500000000000000" pitchFamily="2" charset="-34"/>
              </a:rPr>
              <a:t>มี 2 ส่วน คือ สูตรคำนวณ </a:t>
            </a:r>
            <a:r>
              <a:rPr lang="en-US" dirty="0">
                <a:latin typeface="Prompt" panose="00000500000000000000" pitchFamily="2" charset="-34"/>
                <a:cs typeface="Prompt" panose="00000500000000000000" pitchFamily="2" charset="-34"/>
              </a:rPr>
              <a:t>Full Cost </a:t>
            </a:r>
            <a:r>
              <a:rPr lang="th-TH" dirty="0">
                <a:latin typeface="Prompt" panose="00000500000000000000" pitchFamily="2" charset="-34"/>
                <a:cs typeface="Prompt" panose="00000500000000000000" pitchFamily="2" charset="-34"/>
              </a:rPr>
              <a:t>และ </a:t>
            </a:r>
            <a:r>
              <a:rPr lang="en-US" dirty="0">
                <a:latin typeface="Prompt" panose="00000500000000000000" pitchFamily="2" charset="-34"/>
                <a:cs typeface="Prompt" panose="00000500000000000000" pitchFamily="2" charset="-34"/>
              </a:rPr>
              <a:t>Selling Price</a:t>
            </a:r>
            <a:endParaRPr dirty="0">
              <a:latin typeface="Prompt" panose="00000500000000000000" pitchFamily="2" charset="-34"/>
              <a:cs typeface="Prompt" panose="00000500000000000000" pitchFamily="2" charset="-34"/>
            </a:endParaRPr>
          </a:p>
        </p:txBody>
      </p:sp>
      <p:sp>
        <p:nvSpPr>
          <p:cNvPr id="10" name="Google Shape;466;g11f1d894c1e_0_29">
            <a:extLst>
              <a:ext uri="{FF2B5EF4-FFF2-40B4-BE49-F238E27FC236}">
                <a16:creationId xmlns:a16="http://schemas.microsoft.com/office/drawing/2014/main" id="{6E26E180-51ED-4518-A1FB-7E53FBDE5985}"/>
              </a:ext>
            </a:extLst>
          </p:cNvPr>
          <p:cNvSpPr/>
          <p:nvPr/>
        </p:nvSpPr>
        <p:spPr>
          <a:xfrm>
            <a:off x="213313" y="1189424"/>
            <a:ext cx="2234157" cy="430503"/>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050" dirty="0">
                <a:solidFill>
                  <a:schemeClr val="dk1"/>
                </a:solidFill>
                <a:latin typeface="Prompt"/>
                <a:ea typeface="Prompt"/>
                <a:cs typeface="Prompt"/>
                <a:sym typeface="Prompt"/>
              </a:rPr>
              <a:t>Cost </a:t>
            </a:r>
            <a:r>
              <a:rPr lang="th-TH" sz="1050" dirty="0">
                <a:solidFill>
                  <a:schemeClr val="dk1"/>
                </a:solidFill>
                <a:latin typeface="Prompt"/>
                <a:ea typeface="Prompt"/>
                <a:cs typeface="Prompt"/>
                <a:sym typeface="Prompt"/>
              </a:rPr>
              <a:t>วผก</a:t>
            </a:r>
            <a:endParaRPr sz="1050" dirty="0">
              <a:solidFill>
                <a:schemeClr val="dk1"/>
              </a:solidFill>
              <a:latin typeface="Prompt"/>
              <a:ea typeface="Prompt"/>
              <a:cs typeface="Prompt"/>
              <a:sym typeface="Prompt"/>
            </a:endParaRPr>
          </a:p>
        </p:txBody>
      </p:sp>
      <p:sp>
        <p:nvSpPr>
          <p:cNvPr id="20" name="Google Shape;466;g11f1d894c1e_0_29">
            <a:extLst>
              <a:ext uri="{FF2B5EF4-FFF2-40B4-BE49-F238E27FC236}">
                <a16:creationId xmlns:a16="http://schemas.microsoft.com/office/drawing/2014/main" id="{96D6B0EA-A473-4C5A-A8A6-F15F0AE88264}"/>
              </a:ext>
            </a:extLst>
          </p:cNvPr>
          <p:cNvSpPr/>
          <p:nvPr/>
        </p:nvSpPr>
        <p:spPr>
          <a:xfrm>
            <a:off x="213312" y="2608968"/>
            <a:ext cx="2234157" cy="1196797"/>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b="1" dirty="0">
                <a:solidFill>
                  <a:schemeClr val="accent2"/>
                </a:solidFill>
                <a:latin typeface="Prompt"/>
                <a:ea typeface="Prompt"/>
                <a:cs typeface="Prompt"/>
                <a:sym typeface="Prompt"/>
              </a:rPr>
              <a:t>@</a:t>
            </a:r>
            <a:r>
              <a:rPr lang="en-US" sz="1100" b="1" dirty="0">
                <a:solidFill>
                  <a:schemeClr val="dk1"/>
                </a:solidFill>
                <a:latin typeface="Prompt"/>
                <a:ea typeface="Prompt"/>
                <a:cs typeface="Prompt"/>
                <a:sym typeface="Prompt"/>
              </a:rPr>
              <a:t>CostName</a:t>
            </a:r>
            <a:br>
              <a:rPr lang="th-TH" sz="1050" dirty="0">
                <a:solidFill>
                  <a:schemeClr val="dk1"/>
                </a:solidFill>
                <a:latin typeface="Prompt"/>
                <a:ea typeface="Prompt"/>
                <a:cs typeface="Prompt"/>
                <a:sym typeface="Prompt"/>
              </a:rPr>
            </a:br>
            <a:r>
              <a:rPr lang="en-US" sz="1050" dirty="0">
                <a:solidFill>
                  <a:schemeClr val="dk1"/>
                </a:solidFill>
                <a:latin typeface="Prompt"/>
                <a:ea typeface="Prompt"/>
                <a:cs typeface="Prompt"/>
                <a:sym typeface="Prompt"/>
              </a:rPr>
              <a:t>@CostName</a:t>
            </a:r>
            <a:r>
              <a:rPr lang="th-TH" sz="1050" dirty="0">
                <a:solidFill>
                  <a:schemeClr val="dk1"/>
                </a:solidFill>
                <a:latin typeface="Prompt"/>
                <a:ea typeface="Prompt"/>
                <a:cs typeface="Prompt"/>
                <a:sym typeface="Prompt"/>
              </a:rPr>
              <a:t> </a:t>
            </a:r>
            <a:r>
              <a:rPr lang="en-US" sz="1050" dirty="0">
                <a:solidFill>
                  <a:schemeClr val="dk1"/>
                </a:solidFill>
                <a:latin typeface="Prompt"/>
                <a:ea typeface="Prompt"/>
                <a:cs typeface="Prompt"/>
                <a:sym typeface="Prompt"/>
              </a:rPr>
              <a:t>= M</a:t>
            </a:r>
            <a:br>
              <a:rPr lang="th-TH" sz="1050" dirty="0">
                <a:solidFill>
                  <a:schemeClr val="dk1"/>
                </a:solidFill>
                <a:latin typeface="Prompt"/>
                <a:ea typeface="Prompt"/>
                <a:cs typeface="Prompt"/>
                <a:sym typeface="Prompt"/>
              </a:rPr>
            </a:br>
            <a:r>
              <a:rPr lang="en-US" sz="1050" dirty="0">
                <a:solidFill>
                  <a:schemeClr val="dk1"/>
                </a:solidFill>
                <a:latin typeface="Prompt"/>
                <a:ea typeface="Prompt"/>
                <a:cs typeface="Prompt"/>
                <a:sym typeface="Prompt"/>
              </a:rPr>
              <a:t>@CostNamePreviousM = M-1</a:t>
            </a:r>
            <a:endParaRPr sz="1050" dirty="0">
              <a:solidFill>
                <a:schemeClr val="dk1"/>
              </a:solidFill>
              <a:latin typeface="Prompt"/>
              <a:ea typeface="Prompt"/>
              <a:cs typeface="Prompt"/>
              <a:sym typeface="Prompt"/>
            </a:endParaRPr>
          </a:p>
        </p:txBody>
      </p:sp>
      <p:sp>
        <p:nvSpPr>
          <p:cNvPr id="21" name="Google Shape;466;g11f1d894c1e_0_29">
            <a:extLst>
              <a:ext uri="{FF2B5EF4-FFF2-40B4-BE49-F238E27FC236}">
                <a16:creationId xmlns:a16="http://schemas.microsoft.com/office/drawing/2014/main" id="{D34D18E2-7963-4B55-B1F2-637343A8FAD6}"/>
              </a:ext>
            </a:extLst>
          </p:cNvPr>
          <p:cNvSpPr/>
          <p:nvPr/>
        </p:nvSpPr>
        <p:spPr>
          <a:xfrm>
            <a:off x="213312" y="1883908"/>
            <a:ext cx="2234157" cy="430503"/>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050" dirty="0">
                <a:solidFill>
                  <a:schemeClr val="dk1"/>
                </a:solidFill>
                <a:latin typeface="Prompt"/>
                <a:ea typeface="Prompt"/>
                <a:cs typeface="Prompt"/>
                <a:sym typeface="Prompt"/>
              </a:rPr>
              <a:t>Auto gen Parameter Name</a:t>
            </a:r>
            <a:endParaRPr lang="th-TH" sz="1050" dirty="0">
              <a:solidFill>
                <a:schemeClr val="dk1"/>
              </a:solidFill>
              <a:latin typeface="Prompt"/>
              <a:ea typeface="Prompt"/>
              <a:cs typeface="Prompt"/>
              <a:sym typeface="Prompt"/>
            </a:endParaRPr>
          </a:p>
        </p:txBody>
      </p:sp>
      <p:sp>
        <p:nvSpPr>
          <p:cNvPr id="9" name="Arrow: Down 8">
            <a:extLst>
              <a:ext uri="{FF2B5EF4-FFF2-40B4-BE49-F238E27FC236}">
                <a16:creationId xmlns:a16="http://schemas.microsoft.com/office/drawing/2014/main" id="{4DC1BB62-8F40-42C6-B4AB-D02CAA80E2A3}"/>
              </a:ext>
            </a:extLst>
          </p:cNvPr>
          <p:cNvSpPr/>
          <p:nvPr/>
        </p:nvSpPr>
        <p:spPr>
          <a:xfrm>
            <a:off x="1229712" y="1645861"/>
            <a:ext cx="199697" cy="238047"/>
          </a:xfrm>
          <a:prstGeom prst="downArrow">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AE527F29-7F03-4648-A7DE-1D510CFAFDD9}"/>
              </a:ext>
            </a:extLst>
          </p:cNvPr>
          <p:cNvSpPr/>
          <p:nvPr/>
        </p:nvSpPr>
        <p:spPr>
          <a:xfrm>
            <a:off x="1203436" y="2365814"/>
            <a:ext cx="199697" cy="238047"/>
          </a:xfrm>
          <a:prstGeom prst="downArrow">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Google Shape;466;g11f1d894c1e_0_29">
            <a:extLst>
              <a:ext uri="{FF2B5EF4-FFF2-40B4-BE49-F238E27FC236}">
                <a16:creationId xmlns:a16="http://schemas.microsoft.com/office/drawing/2014/main" id="{DA17F36A-645C-4B9E-8947-40F1CC27AB60}"/>
              </a:ext>
            </a:extLst>
          </p:cNvPr>
          <p:cNvSpPr/>
          <p:nvPr/>
        </p:nvSpPr>
        <p:spPr>
          <a:xfrm>
            <a:off x="2610722" y="1189424"/>
            <a:ext cx="2234157" cy="430503"/>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050" dirty="0">
                <a:solidFill>
                  <a:schemeClr val="dk1"/>
                </a:solidFill>
                <a:latin typeface="Prompt"/>
                <a:ea typeface="Prompt"/>
                <a:cs typeface="Prompt"/>
                <a:sym typeface="Prompt"/>
              </a:rPr>
              <a:t>Reference Price</a:t>
            </a:r>
            <a:endParaRPr sz="1050" dirty="0">
              <a:solidFill>
                <a:schemeClr val="dk1"/>
              </a:solidFill>
              <a:latin typeface="Prompt"/>
              <a:ea typeface="Prompt"/>
              <a:cs typeface="Prompt"/>
              <a:sym typeface="Prompt"/>
            </a:endParaRPr>
          </a:p>
        </p:txBody>
      </p:sp>
      <p:sp>
        <p:nvSpPr>
          <p:cNvPr id="28" name="Google Shape;466;g11f1d894c1e_0_29">
            <a:extLst>
              <a:ext uri="{FF2B5EF4-FFF2-40B4-BE49-F238E27FC236}">
                <a16:creationId xmlns:a16="http://schemas.microsoft.com/office/drawing/2014/main" id="{2F4ABBF6-45B2-4A96-A1A2-AD7BDA9FDB71}"/>
              </a:ext>
            </a:extLst>
          </p:cNvPr>
          <p:cNvSpPr/>
          <p:nvPr/>
        </p:nvSpPr>
        <p:spPr>
          <a:xfrm>
            <a:off x="2610721" y="2608968"/>
            <a:ext cx="2234157" cy="1196797"/>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b="1" dirty="0">
                <a:solidFill>
                  <a:schemeClr val="accent2"/>
                </a:solidFill>
                <a:latin typeface="Prompt"/>
                <a:ea typeface="Prompt"/>
                <a:cs typeface="Prompt"/>
                <a:sym typeface="Prompt"/>
              </a:rPr>
              <a:t>#</a:t>
            </a:r>
            <a:r>
              <a:rPr lang="en-US" sz="1100" b="1" dirty="0">
                <a:solidFill>
                  <a:schemeClr val="dk1"/>
                </a:solidFill>
                <a:latin typeface="Prompt"/>
                <a:ea typeface="Prompt"/>
                <a:cs typeface="Prompt"/>
                <a:sym typeface="Prompt"/>
              </a:rPr>
              <a:t>ReferencePriceName</a:t>
            </a:r>
            <a:br>
              <a:rPr lang="th-TH" sz="1050" dirty="0">
                <a:solidFill>
                  <a:schemeClr val="dk1"/>
                </a:solidFill>
                <a:latin typeface="Prompt"/>
                <a:ea typeface="Prompt"/>
                <a:cs typeface="Prompt"/>
                <a:sym typeface="Prompt"/>
              </a:rPr>
            </a:br>
            <a:r>
              <a:rPr lang="en-US" sz="1050" dirty="0">
                <a:solidFill>
                  <a:schemeClr val="dk1"/>
                </a:solidFill>
                <a:latin typeface="Prompt"/>
                <a:ea typeface="Prompt"/>
                <a:cs typeface="Prompt"/>
                <a:sym typeface="Prompt"/>
              </a:rPr>
              <a:t>#ReferencePriceName</a:t>
            </a:r>
            <a:r>
              <a:rPr lang="th-TH" sz="1050" dirty="0">
                <a:solidFill>
                  <a:schemeClr val="dk1"/>
                </a:solidFill>
                <a:latin typeface="Prompt"/>
                <a:ea typeface="Prompt"/>
                <a:cs typeface="Prompt"/>
                <a:sym typeface="Prompt"/>
              </a:rPr>
              <a:t> </a:t>
            </a:r>
            <a:r>
              <a:rPr lang="en-US" sz="1050" dirty="0">
                <a:solidFill>
                  <a:schemeClr val="dk1"/>
                </a:solidFill>
                <a:latin typeface="Prompt"/>
                <a:ea typeface="Prompt"/>
                <a:cs typeface="Prompt"/>
                <a:sym typeface="Prompt"/>
              </a:rPr>
              <a:t>= M</a:t>
            </a:r>
            <a:br>
              <a:rPr lang="th-TH" sz="1050" dirty="0">
                <a:solidFill>
                  <a:schemeClr val="dk1"/>
                </a:solidFill>
                <a:latin typeface="Prompt"/>
                <a:ea typeface="Prompt"/>
                <a:cs typeface="Prompt"/>
                <a:sym typeface="Prompt"/>
              </a:rPr>
            </a:br>
            <a:r>
              <a:rPr lang="en-US" sz="1050" dirty="0">
                <a:solidFill>
                  <a:schemeClr val="dk1"/>
                </a:solidFill>
                <a:latin typeface="Prompt"/>
                <a:ea typeface="Prompt"/>
                <a:cs typeface="Prompt"/>
                <a:sym typeface="Prompt"/>
              </a:rPr>
              <a:t>#ReferencePriceNamePreviousM = M-1</a:t>
            </a:r>
            <a:endParaRPr sz="1050" dirty="0">
              <a:solidFill>
                <a:schemeClr val="dk1"/>
              </a:solidFill>
              <a:latin typeface="Prompt"/>
              <a:ea typeface="Prompt"/>
              <a:cs typeface="Prompt"/>
              <a:sym typeface="Prompt"/>
            </a:endParaRPr>
          </a:p>
        </p:txBody>
      </p:sp>
      <p:sp>
        <p:nvSpPr>
          <p:cNvPr id="29" name="Google Shape;466;g11f1d894c1e_0_29">
            <a:extLst>
              <a:ext uri="{FF2B5EF4-FFF2-40B4-BE49-F238E27FC236}">
                <a16:creationId xmlns:a16="http://schemas.microsoft.com/office/drawing/2014/main" id="{6A73B6D9-CF09-446D-BED4-4D47359B555E}"/>
              </a:ext>
            </a:extLst>
          </p:cNvPr>
          <p:cNvSpPr/>
          <p:nvPr/>
        </p:nvSpPr>
        <p:spPr>
          <a:xfrm>
            <a:off x="2610721" y="1883908"/>
            <a:ext cx="2234157" cy="430503"/>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050" dirty="0">
                <a:solidFill>
                  <a:schemeClr val="dk1"/>
                </a:solidFill>
                <a:latin typeface="Prompt"/>
                <a:ea typeface="Prompt"/>
                <a:cs typeface="Prompt"/>
                <a:sym typeface="Prompt"/>
              </a:rPr>
              <a:t>Auto gen Parameter Name</a:t>
            </a:r>
            <a:endParaRPr lang="th-TH" sz="1050" dirty="0">
              <a:solidFill>
                <a:schemeClr val="dk1"/>
              </a:solidFill>
              <a:latin typeface="Prompt"/>
              <a:ea typeface="Prompt"/>
              <a:cs typeface="Prompt"/>
              <a:sym typeface="Prompt"/>
            </a:endParaRPr>
          </a:p>
        </p:txBody>
      </p:sp>
      <p:sp>
        <p:nvSpPr>
          <p:cNvPr id="30" name="Arrow: Down 29">
            <a:extLst>
              <a:ext uri="{FF2B5EF4-FFF2-40B4-BE49-F238E27FC236}">
                <a16:creationId xmlns:a16="http://schemas.microsoft.com/office/drawing/2014/main" id="{1F4BA8C5-6955-40BD-8779-E766BCE6A867}"/>
              </a:ext>
            </a:extLst>
          </p:cNvPr>
          <p:cNvSpPr/>
          <p:nvPr/>
        </p:nvSpPr>
        <p:spPr>
          <a:xfrm>
            <a:off x="3627121" y="1645861"/>
            <a:ext cx="199697" cy="238047"/>
          </a:xfrm>
          <a:prstGeom prst="downArrow">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5067B634-192F-47B8-BF9A-D64BA4FDEF0B}"/>
              </a:ext>
            </a:extLst>
          </p:cNvPr>
          <p:cNvSpPr/>
          <p:nvPr/>
        </p:nvSpPr>
        <p:spPr>
          <a:xfrm>
            <a:off x="3600845" y="2365814"/>
            <a:ext cx="199697" cy="238047"/>
          </a:xfrm>
          <a:prstGeom prst="downArrow">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Mathematics">
            <a:extLst>
              <a:ext uri="{FF2B5EF4-FFF2-40B4-BE49-F238E27FC236}">
                <a16:creationId xmlns:a16="http://schemas.microsoft.com/office/drawing/2014/main" id="{6043436B-4BAD-4C52-93E8-CB83C3C86A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15268" y="4686225"/>
            <a:ext cx="730175" cy="730175"/>
          </a:xfrm>
          <a:prstGeom prst="rect">
            <a:avLst/>
          </a:prstGeom>
        </p:spPr>
      </p:pic>
      <p:sp>
        <p:nvSpPr>
          <p:cNvPr id="42" name="Google Shape;402;g113d8db2799_0_210">
            <a:extLst>
              <a:ext uri="{FF2B5EF4-FFF2-40B4-BE49-F238E27FC236}">
                <a16:creationId xmlns:a16="http://schemas.microsoft.com/office/drawing/2014/main" id="{EC8D4607-1A75-4188-8B59-9C1B45D218C7}"/>
              </a:ext>
            </a:extLst>
          </p:cNvPr>
          <p:cNvSpPr txBox="1">
            <a:spLocks/>
          </p:cNvSpPr>
          <p:nvPr/>
        </p:nvSpPr>
        <p:spPr>
          <a:xfrm>
            <a:off x="1568350" y="4792846"/>
            <a:ext cx="516284" cy="3073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spcBef>
                <a:spcPts val="0"/>
              </a:spcBef>
            </a:pPr>
            <a:r>
              <a:rPr lang="en-US" sz="1700" b="0" dirty="0">
                <a:latin typeface="Prompt"/>
                <a:ea typeface="Prompt"/>
                <a:cs typeface="Prompt"/>
                <a:sym typeface="Prompt"/>
              </a:rPr>
              <a:t>20</a:t>
            </a:r>
          </a:p>
        </p:txBody>
      </p:sp>
      <p:sp>
        <p:nvSpPr>
          <p:cNvPr id="43" name="Google Shape;402;g113d8db2799_0_210">
            <a:extLst>
              <a:ext uri="{FF2B5EF4-FFF2-40B4-BE49-F238E27FC236}">
                <a16:creationId xmlns:a16="http://schemas.microsoft.com/office/drawing/2014/main" id="{D16271D2-CFB1-479E-B36F-7C0283F779CB}"/>
              </a:ext>
            </a:extLst>
          </p:cNvPr>
          <p:cNvSpPr txBox="1">
            <a:spLocks/>
          </p:cNvSpPr>
          <p:nvPr/>
        </p:nvSpPr>
        <p:spPr>
          <a:xfrm rot="409869">
            <a:off x="2639442" y="5288357"/>
            <a:ext cx="705068" cy="32078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spcBef>
                <a:spcPts val="0"/>
              </a:spcBef>
            </a:pPr>
            <a:r>
              <a:rPr lang="en-US" sz="1700" b="0" dirty="0">
                <a:latin typeface="Prompt"/>
                <a:ea typeface="Prompt"/>
                <a:cs typeface="Prompt"/>
                <a:sym typeface="Prompt"/>
              </a:rPr>
              <a:t>70.8</a:t>
            </a:r>
          </a:p>
        </p:txBody>
      </p:sp>
      <p:sp>
        <p:nvSpPr>
          <p:cNvPr id="45" name="Arrow: Down 44">
            <a:extLst>
              <a:ext uri="{FF2B5EF4-FFF2-40B4-BE49-F238E27FC236}">
                <a16:creationId xmlns:a16="http://schemas.microsoft.com/office/drawing/2014/main" id="{E8FFAC22-2B45-4C7D-96A9-E42B44FC179E}"/>
              </a:ext>
            </a:extLst>
          </p:cNvPr>
          <p:cNvSpPr/>
          <p:nvPr/>
        </p:nvSpPr>
        <p:spPr>
          <a:xfrm>
            <a:off x="1884937" y="3228378"/>
            <a:ext cx="199697" cy="238047"/>
          </a:xfrm>
          <a:prstGeom prst="downArrow">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Down 45">
            <a:extLst>
              <a:ext uri="{FF2B5EF4-FFF2-40B4-BE49-F238E27FC236}">
                <a16:creationId xmlns:a16="http://schemas.microsoft.com/office/drawing/2014/main" id="{BE8A1856-70CC-4495-A175-5D6B1DDA9085}"/>
              </a:ext>
            </a:extLst>
          </p:cNvPr>
          <p:cNvSpPr/>
          <p:nvPr/>
        </p:nvSpPr>
        <p:spPr>
          <a:xfrm>
            <a:off x="1203435" y="4012652"/>
            <a:ext cx="199697" cy="238047"/>
          </a:xfrm>
          <a:prstGeom prst="downArrow">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Down 47">
            <a:extLst>
              <a:ext uri="{FF2B5EF4-FFF2-40B4-BE49-F238E27FC236}">
                <a16:creationId xmlns:a16="http://schemas.microsoft.com/office/drawing/2014/main" id="{646A7E18-D778-40E5-A2C1-C8073AB3DEA0}"/>
              </a:ext>
            </a:extLst>
          </p:cNvPr>
          <p:cNvSpPr/>
          <p:nvPr/>
        </p:nvSpPr>
        <p:spPr>
          <a:xfrm>
            <a:off x="3627120" y="4046444"/>
            <a:ext cx="199697" cy="238047"/>
          </a:xfrm>
          <a:prstGeom prst="downArrow">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Google Shape;353;g113d8db2799_0_185">
            <a:extLst>
              <a:ext uri="{FF2B5EF4-FFF2-40B4-BE49-F238E27FC236}">
                <a16:creationId xmlns:a16="http://schemas.microsoft.com/office/drawing/2014/main" id="{0EC16639-DCAC-4247-9E06-76DD8E8EF61F}"/>
              </a:ext>
            </a:extLst>
          </p:cNvPr>
          <p:cNvCxnSpPr/>
          <p:nvPr/>
        </p:nvCxnSpPr>
        <p:spPr>
          <a:xfrm>
            <a:off x="5190389" y="99853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51" name="Google Shape;354;g113d8db2799_0_185">
            <a:extLst>
              <a:ext uri="{FF2B5EF4-FFF2-40B4-BE49-F238E27FC236}">
                <a16:creationId xmlns:a16="http://schemas.microsoft.com/office/drawing/2014/main" id="{FD89D131-4335-460A-9052-CE62DC312763}"/>
              </a:ext>
            </a:extLst>
          </p:cNvPr>
          <p:cNvSpPr txBox="1">
            <a:spLocks/>
          </p:cNvSpPr>
          <p:nvPr/>
        </p:nvSpPr>
        <p:spPr>
          <a:xfrm>
            <a:off x="5329189" y="850549"/>
            <a:ext cx="6823415" cy="4305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spcBef>
                <a:spcPts val="0"/>
              </a:spcBef>
            </a:pPr>
            <a:r>
              <a:rPr lang="en-US" sz="1400" b="0" dirty="0">
                <a:solidFill>
                  <a:srgbClr val="002060"/>
                </a:solidFill>
                <a:latin typeface="Prompt"/>
                <a:ea typeface="Prompt"/>
                <a:cs typeface="Prompt"/>
                <a:sym typeface="Prompt"/>
              </a:rPr>
              <a:t>Ex. </a:t>
            </a:r>
            <a:r>
              <a:rPr lang="th-TH" sz="1400" b="0" dirty="0">
                <a:solidFill>
                  <a:srgbClr val="002060"/>
                </a:solidFill>
                <a:latin typeface="Prompt"/>
                <a:ea typeface="Prompt"/>
                <a:cs typeface="Prompt"/>
                <a:sym typeface="Prompt"/>
              </a:rPr>
              <a:t>ตัวอย่างการกำหนดสูตร </a:t>
            </a:r>
            <a:r>
              <a:rPr lang="en-US" sz="1400" b="0" dirty="0">
                <a:solidFill>
                  <a:srgbClr val="002060"/>
                </a:solidFill>
                <a:latin typeface="Prompt"/>
                <a:ea typeface="Prompt"/>
                <a:cs typeface="Prompt"/>
                <a:sym typeface="Prompt"/>
              </a:rPr>
              <a:t>Full Cost (</a:t>
            </a:r>
            <a:r>
              <a:rPr lang="th-TH" sz="1400" b="0" dirty="0">
                <a:solidFill>
                  <a:srgbClr val="002060"/>
                </a:solidFill>
                <a:latin typeface="Prompt"/>
                <a:ea typeface="Prompt"/>
                <a:cs typeface="Prompt"/>
                <a:sym typeface="Prompt"/>
              </a:rPr>
              <a:t>กำหนดที่หน้า </a:t>
            </a:r>
            <a:r>
              <a:rPr lang="en-US" sz="1400" b="0" dirty="0">
                <a:solidFill>
                  <a:srgbClr val="002060"/>
                </a:solidFill>
                <a:latin typeface="Prompt"/>
                <a:ea typeface="Prompt"/>
                <a:cs typeface="Prompt"/>
                <a:sym typeface="Prompt"/>
              </a:rPr>
              <a:t>Product </a:t>
            </a:r>
            <a:r>
              <a:rPr lang="th-TH" sz="1400" b="0" dirty="0">
                <a:solidFill>
                  <a:srgbClr val="002060"/>
                </a:solidFill>
                <a:latin typeface="Prompt"/>
                <a:ea typeface="Prompt"/>
                <a:cs typeface="Prompt"/>
                <a:sym typeface="Prompt"/>
              </a:rPr>
              <a:t>ประมาณ 111 สูตร</a:t>
            </a:r>
            <a:r>
              <a:rPr lang="en-US" sz="1400" b="0" dirty="0">
                <a:solidFill>
                  <a:srgbClr val="002060"/>
                </a:solidFill>
                <a:latin typeface="Prompt"/>
                <a:ea typeface="Prompt"/>
                <a:cs typeface="Prompt"/>
                <a:sym typeface="Prompt"/>
              </a:rPr>
              <a:t>) </a:t>
            </a:r>
          </a:p>
        </p:txBody>
      </p:sp>
      <p:pic>
        <p:nvPicPr>
          <p:cNvPr id="40" name="Picture 39">
            <a:extLst>
              <a:ext uri="{FF2B5EF4-FFF2-40B4-BE49-F238E27FC236}">
                <a16:creationId xmlns:a16="http://schemas.microsoft.com/office/drawing/2014/main" id="{3B8D1A8F-9EC3-4B37-8B67-FE12DF947D1C}"/>
              </a:ext>
            </a:extLst>
          </p:cNvPr>
          <p:cNvPicPr>
            <a:picLocks noChangeAspect="1"/>
          </p:cNvPicPr>
          <p:nvPr/>
        </p:nvPicPr>
        <p:blipFill>
          <a:blip r:embed="rId6"/>
          <a:stretch>
            <a:fillRect/>
          </a:stretch>
        </p:blipFill>
        <p:spPr>
          <a:xfrm>
            <a:off x="5390292" y="1189424"/>
            <a:ext cx="6483683" cy="2775093"/>
          </a:xfrm>
          <a:prstGeom prst="rect">
            <a:avLst/>
          </a:prstGeom>
        </p:spPr>
      </p:pic>
      <p:sp>
        <p:nvSpPr>
          <p:cNvPr id="54" name="Google Shape;354;g113d8db2799_0_185">
            <a:extLst>
              <a:ext uri="{FF2B5EF4-FFF2-40B4-BE49-F238E27FC236}">
                <a16:creationId xmlns:a16="http://schemas.microsoft.com/office/drawing/2014/main" id="{A0E12699-47CE-4515-BD2A-275F9F2D3ECE}"/>
              </a:ext>
            </a:extLst>
          </p:cNvPr>
          <p:cNvSpPr txBox="1">
            <a:spLocks/>
          </p:cNvSpPr>
          <p:nvPr/>
        </p:nvSpPr>
        <p:spPr>
          <a:xfrm>
            <a:off x="144943" y="832922"/>
            <a:ext cx="4699936" cy="4305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spcBef>
                <a:spcPts val="0"/>
              </a:spcBef>
            </a:pPr>
            <a:r>
              <a:rPr lang="th-TH" sz="1400" b="0" dirty="0">
                <a:solidFill>
                  <a:srgbClr val="002060"/>
                </a:solidFill>
                <a:latin typeface="Prompt"/>
                <a:ea typeface="Prompt"/>
                <a:cs typeface="Prompt"/>
                <a:sym typeface="Prompt"/>
              </a:rPr>
              <a:t>อธิบายตัวแปรที่ใช้ในการคำนวณ</a:t>
            </a:r>
            <a:endParaRPr lang="en-US" sz="1400" b="0" dirty="0">
              <a:solidFill>
                <a:srgbClr val="002060"/>
              </a:solidFill>
              <a:latin typeface="Prompt"/>
              <a:ea typeface="Prompt"/>
              <a:cs typeface="Prompt"/>
              <a:sym typeface="Prompt"/>
            </a:endParaRPr>
          </a:p>
        </p:txBody>
      </p:sp>
      <p:sp>
        <p:nvSpPr>
          <p:cNvPr id="55" name="Google Shape;354;g113d8db2799_0_185">
            <a:extLst>
              <a:ext uri="{FF2B5EF4-FFF2-40B4-BE49-F238E27FC236}">
                <a16:creationId xmlns:a16="http://schemas.microsoft.com/office/drawing/2014/main" id="{9A821A2A-570A-406B-9EC3-2DA7AE275FC7}"/>
              </a:ext>
            </a:extLst>
          </p:cNvPr>
          <p:cNvSpPr txBox="1">
            <a:spLocks/>
          </p:cNvSpPr>
          <p:nvPr/>
        </p:nvSpPr>
        <p:spPr>
          <a:xfrm>
            <a:off x="5329188" y="4131675"/>
            <a:ext cx="6823415" cy="4305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spcBef>
                <a:spcPts val="0"/>
              </a:spcBef>
            </a:pPr>
            <a:r>
              <a:rPr lang="en-US" sz="1400" b="0" dirty="0">
                <a:solidFill>
                  <a:srgbClr val="002060"/>
                </a:solidFill>
                <a:latin typeface="Prompt"/>
                <a:ea typeface="Prompt"/>
                <a:cs typeface="Prompt"/>
                <a:sym typeface="Prompt"/>
              </a:rPr>
              <a:t>Ex. </a:t>
            </a:r>
            <a:r>
              <a:rPr lang="th-TH" sz="1400" b="0" dirty="0">
                <a:solidFill>
                  <a:srgbClr val="002060"/>
                </a:solidFill>
                <a:latin typeface="Prompt"/>
                <a:ea typeface="Prompt"/>
                <a:cs typeface="Prompt"/>
                <a:sym typeface="Prompt"/>
              </a:rPr>
              <a:t>ตัวอย่างการกำหนดสูตร </a:t>
            </a:r>
            <a:r>
              <a:rPr lang="en-US" sz="1400" b="0" dirty="0">
                <a:solidFill>
                  <a:srgbClr val="002060"/>
                </a:solidFill>
                <a:latin typeface="Prompt"/>
                <a:ea typeface="Prompt"/>
                <a:cs typeface="Prompt"/>
                <a:sym typeface="Prompt"/>
              </a:rPr>
              <a:t>Selling Price (</a:t>
            </a:r>
            <a:r>
              <a:rPr lang="th-TH" sz="1400" b="0" dirty="0">
                <a:solidFill>
                  <a:srgbClr val="002060"/>
                </a:solidFill>
                <a:latin typeface="Prompt"/>
                <a:ea typeface="Prompt"/>
                <a:cs typeface="Prompt"/>
                <a:sym typeface="Prompt"/>
              </a:rPr>
              <a:t>กำหนดที่หน้า </a:t>
            </a:r>
            <a:r>
              <a:rPr lang="en-US" sz="1400" b="0" dirty="0">
                <a:solidFill>
                  <a:srgbClr val="002060"/>
                </a:solidFill>
                <a:latin typeface="Prompt"/>
                <a:ea typeface="Prompt"/>
                <a:cs typeface="Prompt"/>
                <a:sym typeface="Prompt"/>
              </a:rPr>
              <a:t>Contract</a:t>
            </a:r>
            <a:r>
              <a:rPr lang="th-TH" sz="1400" b="0" dirty="0">
                <a:solidFill>
                  <a:srgbClr val="002060"/>
                </a:solidFill>
                <a:latin typeface="Prompt"/>
                <a:ea typeface="Prompt"/>
                <a:cs typeface="Prompt"/>
                <a:sym typeface="Prompt"/>
              </a:rPr>
              <a:t> ประมาณ 111 สูตร</a:t>
            </a:r>
            <a:r>
              <a:rPr lang="en-US" sz="1400" b="0" dirty="0">
                <a:solidFill>
                  <a:srgbClr val="002060"/>
                </a:solidFill>
                <a:latin typeface="Prompt"/>
                <a:ea typeface="Prompt"/>
                <a:cs typeface="Prompt"/>
                <a:sym typeface="Prompt"/>
              </a:rPr>
              <a:t>) </a:t>
            </a:r>
          </a:p>
        </p:txBody>
      </p:sp>
      <p:sp>
        <p:nvSpPr>
          <p:cNvPr id="56" name="Google Shape;402;g113d8db2799_0_210">
            <a:extLst>
              <a:ext uri="{FF2B5EF4-FFF2-40B4-BE49-F238E27FC236}">
                <a16:creationId xmlns:a16="http://schemas.microsoft.com/office/drawing/2014/main" id="{95EFE741-E251-4618-B783-5F103F64C3E1}"/>
              </a:ext>
            </a:extLst>
          </p:cNvPr>
          <p:cNvSpPr txBox="1">
            <a:spLocks/>
          </p:cNvSpPr>
          <p:nvPr/>
        </p:nvSpPr>
        <p:spPr>
          <a:xfrm>
            <a:off x="1618778" y="5262298"/>
            <a:ext cx="705068" cy="40237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spcBef>
                <a:spcPts val="0"/>
              </a:spcBef>
            </a:pPr>
            <a:r>
              <a:rPr lang="en-US" sz="1700" b="0" dirty="0">
                <a:latin typeface="Prompt"/>
                <a:ea typeface="Prompt"/>
                <a:cs typeface="Prompt"/>
                <a:sym typeface="Prompt"/>
              </a:rPr>
              <a:t>x + y</a:t>
            </a:r>
          </a:p>
        </p:txBody>
      </p:sp>
      <p:pic>
        <p:nvPicPr>
          <p:cNvPr id="59" name="Picture 58">
            <a:extLst>
              <a:ext uri="{FF2B5EF4-FFF2-40B4-BE49-F238E27FC236}">
                <a16:creationId xmlns:a16="http://schemas.microsoft.com/office/drawing/2014/main" id="{744DAFE8-5DB9-4B05-8797-F23466E81077}"/>
              </a:ext>
            </a:extLst>
          </p:cNvPr>
          <p:cNvPicPr>
            <a:picLocks noChangeAspect="1"/>
          </p:cNvPicPr>
          <p:nvPr/>
        </p:nvPicPr>
        <p:blipFill>
          <a:blip r:embed="rId7"/>
          <a:stretch>
            <a:fillRect/>
          </a:stretch>
        </p:blipFill>
        <p:spPr>
          <a:xfrm>
            <a:off x="5329188" y="4639931"/>
            <a:ext cx="6544787" cy="92054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123e0bea475_0_16"/>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21</a:t>
            </a:fld>
            <a:endParaRPr/>
          </a:p>
        </p:txBody>
      </p:sp>
      <p:sp>
        <p:nvSpPr>
          <p:cNvPr id="386" name="Google Shape;386;g123e0bea475_0_16"/>
          <p:cNvSpPr txBox="1">
            <a:spLocks noGrp="1"/>
          </p:cNvSpPr>
          <p:nvPr>
            <p:ph type="body" idx="2"/>
          </p:nvPr>
        </p:nvSpPr>
        <p:spPr>
          <a:xfrm>
            <a:off x="102902" y="163721"/>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th-TH" dirty="0">
                <a:latin typeface="Prompt" panose="00000500000000000000" pitchFamily="2" charset="-34"/>
                <a:cs typeface="Prompt" panose="00000500000000000000" pitchFamily="2" charset="-34"/>
              </a:rPr>
              <a:t>วิธีการเพิ่ม /แก้ไขสูตร </a:t>
            </a:r>
            <a:r>
              <a:rPr lang="en-US" dirty="0">
                <a:latin typeface="Prompt" panose="00000500000000000000" pitchFamily="2" charset="-34"/>
                <a:cs typeface="Prompt" panose="00000500000000000000" pitchFamily="2" charset="-34"/>
              </a:rPr>
              <a:t>Selling Price</a:t>
            </a:r>
            <a:endParaRPr dirty="0">
              <a:latin typeface="Prompt" panose="00000500000000000000" pitchFamily="2" charset="-34"/>
              <a:cs typeface="Prompt" panose="00000500000000000000" pitchFamily="2" charset="-34"/>
            </a:endParaRPr>
          </a:p>
        </p:txBody>
      </p:sp>
      <p:pic>
        <p:nvPicPr>
          <p:cNvPr id="5" name="Picture 4">
            <a:extLst>
              <a:ext uri="{FF2B5EF4-FFF2-40B4-BE49-F238E27FC236}">
                <a16:creationId xmlns:a16="http://schemas.microsoft.com/office/drawing/2014/main" id="{8993A92B-5B37-409B-9B05-24A4301708B2}"/>
              </a:ext>
            </a:extLst>
          </p:cNvPr>
          <p:cNvPicPr>
            <a:picLocks noChangeAspect="1"/>
          </p:cNvPicPr>
          <p:nvPr/>
        </p:nvPicPr>
        <p:blipFill>
          <a:blip r:embed="rId3"/>
          <a:stretch>
            <a:fillRect/>
          </a:stretch>
        </p:blipFill>
        <p:spPr>
          <a:xfrm>
            <a:off x="973270" y="937067"/>
            <a:ext cx="9302847" cy="4056414"/>
          </a:xfrm>
          <a:prstGeom prst="rect">
            <a:avLst/>
          </a:prstGeom>
        </p:spPr>
      </p:pic>
      <p:sp>
        <p:nvSpPr>
          <p:cNvPr id="32" name="Google Shape;354;g113d8db2799_0_185">
            <a:extLst>
              <a:ext uri="{FF2B5EF4-FFF2-40B4-BE49-F238E27FC236}">
                <a16:creationId xmlns:a16="http://schemas.microsoft.com/office/drawing/2014/main" id="{A4F67A0C-E420-4299-8C06-AEBE150B5840}"/>
              </a:ext>
            </a:extLst>
          </p:cNvPr>
          <p:cNvSpPr txBox="1">
            <a:spLocks/>
          </p:cNvSpPr>
          <p:nvPr/>
        </p:nvSpPr>
        <p:spPr>
          <a:xfrm>
            <a:off x="973270" y="5191575"/>
            <a:ext cx="6823415" cy="4305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spcBef>
                <a:spcPts val="0"/>
              </a:spcBef>
            </a:pPr>
            <a:r>
              <a:rPr lang="en-US" sz="1400" b="0" dirty="0">
                <a:solidFill>
                  <a:srgbClr val="002060"/>
                </a:solidFill>
                <a:latin typeface="Prompt"/>
                <a:ea typeface="Prompt"/>
                <a:cs typeface="Prompt"/>
                <a:sym typeface="Prompt"/>
              </a:rPr>
              <a:t>1. </a:t>
            </a:r>
            <a:r>
              <a:rPr lang="th-TH" sz="1400" b="0" dirty="0">
                <a:solidFill>
                  <a:srgbClr val="002060"/>
                </a:solidFill>
                <a:latin typeface="Prompt"/>
                <a:ea typeface="Prompt"/>
                <a:cs typeface="Prompt"/>
                <a:sym typeface="Prompt"/>
              </a:rPr>
              <a:t>ระบุรายละเอียด </a:t>
            </a:r>
            <a:r>
              <a:rPr lang="en-US" sz="1400" b="0" dirty="0">
                <a:solidFill>
                  <a:srgbClr val="002060"/>
                </a:solidFill>
                <a:latin typeface="Prompt"/>
                <a:ea typeface="Prompt"/>
                <a:cs typeface="Prompt"/>
                <a:sym typeface="Prompt"/>
              </a:rPr>
              <a:t>Contract</a:t>
            </a:r>
            <a:endParaRPr lang="th-TH" sz="1400" b="0" dirty="0">
              <a:solidFill>
                <a:srgbClr val="002060"/>
              </a:solidFill>
              <a:latin typeface="Prompt"/>
              <a:ea typeface="Prompt"/>
              <a:cs typeface="Prompt"/>
              <a:sym typeface="Prompt"/>
            </a:endParaRPr>
          </a:p>
          <a:p>
            <a:pPr marL="0" indent="0">
              <a:spcBef>
                <a:spcPts val="0"/>
              </a:spcBef>
            </a:pPr>
            <a:r>
              <a:rPr lang="th-TH" sz="1400" b="0" dirty="0">
                <a:solidFill>
                  <a:srgbClr val="002060"/>
                </a:solidFill>
                <a:latin typeface="Prompt"/>
                <a:ea typeface="Prompt"/>
                <a:cs typeface="Prompt"/>
                <a:sym typeface="Prompt"/>
              </a:rPr>
              <a:t>2. กดเพิ่มเงื่อนไขขาย</a:t>
            </a:r>
            <a:endParaRPr lang="en-US" sz="1400" b="0" dirty="0">
              <a:solidFill>
                <a:srgbClr val="002060"/>
              </a:solidFill>
              <a:latin typeface="Prompt"/>
              <a:ea typeface="Prompt"/>
              <a:cs typeface="Prompt"/>
              <a:sym typeface="Prompt"/>
            </a:endParaRPr>
          </a:p>
        </p:txBody>
      </p:sp>
      <p:sp>
        <p:nvSpPr>
          <p:cNvPr id="6" name="Rectangle 5">
            <a:extLst>
              <a:ext uri="{FF2B5EF4-FFF2-40B4-BE49-F238E27FC236}">
                <a16:creationId xmlns:a16="http://schemas.microsoft.com/office/drawing/2014/main" id="{A2E70E54-29BE-4FFA-B47E-9D0B3F438CA2}"/>
              </a:ext>
            </a:extLst>
          </p:cNvPr>
          <p:cNvSpPr/>
          <p:nvPr/>
        </p:nvSpPr>
        <p:spPr>
          <a:xfrm>
            <a:off x="1112552" y="1466194"/>
            <a:ext cx="9090211" cy="197223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DC59194-41E3-47AC-8CED-AA855EF802F7}"/>
              </a:ext>
            </a:extLst>
          </p:cNvPr>
          <p:cNvSpPr/>
          <p:nvPr/>
        </p:nvSpPr>
        <p:spPr>
          <a:xfrm>
            <a:off x="9288363" y="4218359"/>
            <a:ext cx="251012" cy="19722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peech Bubble: Rectangle with Corners Rounded 37">
            <a:extLst>
              <a:ext uri="{FF2B5EF4-FFF2-40B4-BE49-F238E27FC236}">
                <a16:creationId xmlns:a16="http://schemas.microsoft.com/office/drawing/2014/main" id="{7225ED71-E4E8-40D0-90CB-9F1C4096A0CB}"/>
              </a:ext>
            </a:extLst>
          </p:cNvPr>
          <p:cNvSpPr/>
          <p:nvPr/>
        </p:nvSpPr>
        <p:spPr>
          <a:xfrm>
            <a:off x="7239464" y="1038437"/>
            <a:ext cx="380537" cy="326387"/>
          </a:xfrm>
          <a:prstGeom prst="wedgeRoundRectCallout">
            <a:avLst>
              <a:gd name="adj1" fmla="val -18071"/>
              <a:gd name="adj2" fmla="val 88261"/>
              <a:gd name="adj3" fmla="val 1666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sz="1100" dirty="0">
                <a:solidFill>
                  <a:schemeClr val="tx1"/>
                </a:solidFill>
                <a:latin typeface="Prompt" panose="00000500000000000000" pitchFamily="2" charset="-34"/>
                <a:cs typeface="Prompt" panose="00000500000000000000" pitchFamily="2" charset="-34"/>
              </a:rPr>
              <a:t>1</a:t>
            </a:r>
            <a:endParaRPr lang="en-US" sz="1100" dirty="0">
              <a:solidFill>
                <a:schemeClr val="tx1"/>
              </a:solidFill>
              <a:latin typeface="Prompt" panose="00000500000000000000" pitchFamily="2" charset="-34"/>
              <a:cs typeface="Prompt" panose="00000500000000000000" pitchFamily="2" charset="-34"/>
            </a:endParaRPr>
          </a:p>
        </p:txBody>
      </p:sp>
      <p:sp>
        <p:nvSpPr>
          <p:cNvPr id="39" name="Speech Bubble: Rectangle with Corners Rounded 38">
            <a:extLst>
              <a:ext uri="{FF2B5EF4-FFF2-40B4-BE49-F238E27FC236}">
                <a16:creationId xmlns:a16="http://schemas.microsoft.com/office/drawing/2014/main" id="{2E1F8FCA-E9A4-4414-AA20-96B8E7B5ECE5}"/>
              </a:ext>
            </a:extLst>
          </p:cNvPr>
          <p:cNvSpPr/>
          <p:nvPr/>
        </p:nvSpPr>
        <p:spPr>
          <a:xfrm>
            <a:off x="9198960" y="3751812"/>
            <a:ext cx="380537" cy="326387"/>
          </a:xfrm>
          <a:prstGeom prst="wedgeRoundRectCallout">
            <a:avLst>
              <a:gd name="adj1" fmla="val -20833"/>
              <a:gd name="adj2" fmla="val 85042"/>
              <a:gd name="adj3" fmla="val 1666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rompt" panose="00000500000000000000" pitchFamily="2" charset="-34"/>
                <a:cs typeface="Prompt" panose="00000500000000000000" pitchFamily="2" charset="-34"/>
              </a:rPr>
              <a:t>2</a:t>
            </a:r>
          </a:p>
        </p:txBody>
      </p:sp>
    </p:spTree>
    <p:extLst>
      <p:ext uri="{BB962C8B-B14F-4D97-AF65-F5344CB8AC3E}">
        <p14:creationId xmlns:p14="http://schemas.microsoft.com/office/powerpoint/2010/main" val="3651830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11" name="Picture 10">
            <a:extLst>
              <a:ext uri="{FF2B5EF4-FFF2-40B4-BE49-F238E27FC236}">
                <a16:creationId xmlns:a16="http://schemas.microsoft.com/office/drawing/2014/main" id="{828723B6-ADB1-422C-8557-234B2A0FDB81}"/>
              </a:ext>
            </a:extLst>
          </p:cNvPr>
          <p:cNvPicPr>
            <a:picLocks noChangeAspect="1"/>
          </p:cNvPicPr>
          <p:nvPr/>
        </p:nvPicPr>
        <p:blipFill>
          <a:blip r:embed="rId3"/>
          <a:stretch>
            <a:fillRect/>
          </a:stretch>
        </p:blipFill>
        <p:spPr>
          <a:xfrm>
            <a:off x="323657" y="694474"/>
            <a:ext cx="11153640" cy="4961046"/>
          </a:xfrm>
          <a:prstGeom prst="rect">
            <a:avLst/>
          </a:prstGeom>
        </p:spPr>
      </p:pic>
      <p:sp>
        <p:nvSpPr>
          <p:cNvPr id="384" name="Google Shape;384;g123e0bea475_0_16"/>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22</a:t>
            </a:fld>
            <a:endParaRPr/>
          </a:p>
        </p:txBody>
      </p:sp>
      <p:sp>
        <p:nvSpPr>
          <p:cNvPr id="386" name="Google Shape;386;g123e0bea475_0_16"/>
          <p:cNvSpPr txBox="1">
            <a:spLocks noGrp="1"/>
          </p:cNvSpPr>
          <p:nvPr>
            <p:ph type="body" idx="2"/>
          </p:nvPr>
        </p:nvSpPr>
        <p:spPr>
          <a:xfrm>
            <a:off x="102902" y="163721"/>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th-TH" dirty="0">
                <a:latin typeface="Prompt" panose="00000500000000000000" pitchFamily="2" charset="-34"/>
                <a:cs typeface="Prompt" panose="00000500000000000000" pitchFamily="2" charset="-34"/>
              </a:rPr>
              <a:t>วิธีการเพิ่ม /แก้ไขสูตร </a:t>
            </a:r>
            <a:r>
              <a:rPr lang="en-US" dirty="0">
                <a:latin typeface="Prompt" panose="00000500000000000000" pitchFamily="2" charset="-34"/>
                <a:cs typeface="Prompt" panose="00000500000000000000" pitchFamily="2" charset="-34"/>
              </a:rPr>
              <a:t>Selling Price</a:t>
            </a:r>
            <a:r>
              <a:rPr lang="th-TH" dirty="0">
                <a:latin typeface="Prompt" panose="00000500000000000000" pitchFamily="2" charset="-34"/>
                <a:cs typeface="Prompt" panose="00000500000000000000" pitchFamily="2" charset="-34"/>
              </a:rPr>
              <a:t> </a:t>
            </a:r>
            <a:r>
              <a:rPr lang="en-US" dirty="0">
                <a:latin typeface="Prompt" panose="00000500000000000000" pitchFamily="2" charset="-34"/>
                <a:cs typeface="Prompt" panose="00000500000000000000" pitchFamily="2" charset="-34"/>
              </a:rPr>
              <a:t>(</a:t>
            </a:r>
            <a:r>
              <a:rPr lang="th-TH" dirty="0">
                <a:latin typeface="Prompt" panose="00000500000000000000" pitchFamily="2" charset="-34"/>
                <a:cs typeface="Prompt" panose="00000500000000000000" pitchFamily="2" charset="-34"/>
              </a:rPr>
              <a:t>ต่อ</a:t>
            </a:r>
            <a:r>
              <a:rPr lang="en-US" dirty="0">
                <a:latin typeface="Prompt" panose="00000500000000000000" pitchFamily="2" charset="-34"/>
                <a:cs typeface="Prompt" panose="00000500000000000000" pitchFamily="2" charset="-34"/>
              </a:rPr>
              <a:t>)</a:t>
            </a:r>
            <a:endParaRPr dirty="0">
              <a:latin typeface="Prompt" panose="00000500000000000000" pitchFamily="2" charset="-34"/>
              <a:cs typeface="Prompt" panose="00000500000000000000" pitchFamily="2" charset="-34"/>
            </a:endParaRPr>
          </a:p>
        </p:txBody>
      </p:sp>
      <p:sp>
        <p:nvSpPr>
          <p:cNvPr id="32" name="Google Shape;354;g113d8db2799_0_185">
            <a:extLst>
              <a:ext uri="{FF2B5EF4-FFF2-40B4-BE49-F238E27FC236}">
                <a16:creationId xmlns:a16="http://schemas.microsoft.com/office/drawing/2014/main" id="{A4F67A0C-E420-4299-8C06-AEBE150B5840}"/>
              </a:ext>
            </a:extLst>
          </p:cNvPr>
          <p:cNvSpPr txBox="1">
            <a:spLocks/>
          </p:cNvSpPr>
          <p:nvPr/>
        </p:nvSpPr>
        <p:spPr>
          <a:xfrm>
            <a:off x="273623" y="4165497"/>
            <a:ext cx="9547758" cy="4305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spcBef>
                <a:spcPts val="0"/>
              </a:spcBef>
            </a:pPr>
            <a:r>
              <a:rPr lang="en-US" sz="1400" b="0" dirty="0">
                <a:solidFill>
                  <a:srgbClr val="002060"/>
                </a:solidFill>
                <a:latin typeface="Prompt"/>
                <a:ea typeface="Prompt"/>
                <a:cs typeface="Prompt"/>
                <a:sym typeface="Prompt"/>
              </a:rPr>
              <a:t>3. </a:t>
            </a:r>
            <a:r>
              <a:rPr lang="th-TH" sz="1400" b="0" dirty="0">
                <a:solidFill>
                  <a:srgbClr val="002060"/>
                </a:solidFill>
                <a:latin typeface="Prompt"/>
                <a:ea typeface="Prompt"/>
                <a:cs typeface="Prompt"/>
                <a:sym typeface="Prompt"/>
              </a:rPr>
              <a:t>ระบุรายละเอียดตามเงื่อนไข</a:t>
            </a:r>
            <a:br>
              <a:rPr lang="th-TH" sz="1400" b="0" dirty="0">
                <a:solidFill>
                  <a:srgbClr val="002060"/>
                </a:solidFill>
                <a:latin typeface="Prompt"/>
                <a:ea typeface="Prompt"/>
                <a:cs typeface="Prompt"/>
                <a:sym typeface="Prompt"/>
              </a:rPr>
            </a:br>
            <a:r>
              <a:rPr lang="th-TH" sz="1400" b="0" dirty="0">
                <a:solidFill>
                  <a:srgbClr val="002060"/>
                </a:solidFill>
                <a:latin typeface="Prompt"/>
                <a:ea typeface="Prompt"/>
                <a:cs typeface="Prompt"/>
                <a:sym typeface="Prompt"/>
              </a:rPr>
              <a:t>4. ระบุสูตร </a:t>
            </a:r>
            <a:r>
              <a:rPr lang="en-US" sz="1400" b="0" dirty="0">
                <a:solidFill>
                  <a:srgbClr val="002060"/>
                </a:solidFill>
                <a:latin typeface="Prompt"/>
                <a:ea typeface="Prompt"/>
                <a:cs typeface="Prompt"/>
                <a:sym typeface="Prompt"/>
              </a:rPr>
              <a:t>Selling Price </a:t>
            </a:r>
            <a:r>
              <a:rPr lang="th-TH" sz="1400" b="0" dirty="0">
                <a:solidFill>
                  <a:srgbClr val="002060"/>
                </a:solidFill>
                <a:latin typeface="Prompt"/>
                <a:ea typeface="Prompt"/>
                <a:cs typeface="Prompt"/>
                <a:sym typeface="Prompt"/>
              </a:rPr>
              <a:t>มีรายละเอียดดังนนี้</a:t>
            </a:r>
            <a:br>
              <a:rPr lang="th-TH" sz="1400" b="0" dirty="0">
                <a:solidFill>
                  <a:srgbClr val="002060"/>
                </a:solidFill>
                <a:latin typeface="Prompt"/>
                <a:ea typeface="Prompt"/>
                <a:cs typeface="Prompt"/>
                <a:sym typeface="Prompt"/>
              </a:rPr>
            </a:br>
            <a:r>
              <a:rPr lang="th-TH" sz="1400" b="0" dirty="0">
                <a:solidFill>
                  <a:srgbClr val="002060"/>
                </a:solidFill>
                <a:latin typeface="Prompt"/>
                <a:ea typeface="Prompt"/>
                <a:cs typeface="Prompt"/>
                <a:sym typeface="Prompt"/>
              </a:rPr>
              <a:t>   4.1 รูปแบบการกำหนดสูตรตามเครื่องหมายการคำนวณพื้นฐาน ได้แก่  </a:t>
            </a:r>
            <a:r>
              <a:rPr lang="en-US" sz="1400" b="0" dirty="0">
                <a:solidFill>
                  <a:srgbClr val="002060"/>
                </a:solidFill>
                <a:latin typeface="Prompt"/>
                <a:ea typeface="Prompt"/>
                <a:cs typeface="Prompt"/>
                <a:sym typeface="Prompt"/>
              </a:rPr>
              <a:t>(), +,-,x ,/</a:t>
            </a:r>
            <a:br>
              <a:rPr lang="en-US" sz="1400" b="0" dirty="0">
                <a:solidFill>
                  <a:srgbClr val="002060"/>
                </a:solidFill>
                <a:latin typeface="Prompt"/>
                <a:ea typeface="Prompt"/>
                <a:cs typeface="Prompt"/>
                <a:sym typeface="Prompt"/>
              </a:rPr>
            </a:br>
            <a:br>
              <a:rPr lang="en-US" sz="1400" b="0" dirty="0">
                <a:solidFill>
                  <a:srgbClr val="002060"/>
                </a:solidFill>
                <a:latin typeface="Prompt"/>
                <a:ea typeface="Prompt"/>
                <a:cs typeface="Prompt"/>
                <a:sym typeface="Prompt"/>
              </a:rPr>
            </a:br>
            <a:r>
              <a:rPr lang="en-US" sz="1400" b="0" dirty="0">
                <a:solidFill>
                  <a:srgbClr val="002060"/>
                </a:solidFill>
                <a:latin typeface="Prompt"/>
                <a:ea typeface="Prompt"/>
                <a:cs typeface="Prompt"/>
                <a:sym typeface="Prompt"/>
              </a:rPr>
              <a:t>       </a:t>
            </a:r>
            <a:br>
              <a:rPr lang="en-US" sz="1400" b="0" dirty="0">
                <a:solidFill>
                  <a:srgbClr val="002060"/>
                </a:solidFill>
                <a:latin typeface="Prompt"/>
                <a:ea typeface="Prompt"/>
                <a:cs typeface="Prompt"/>
                <a:sym typeface="Prompt"/>
              </a:rPr>
            </a:br>
            <a:r>
              <a:rPr lang="en-US" sz="1400" b="0" dirty="0">
                <a:solidFill>
                  <a:srgbClr val="002060"/>
                </a:solidFill>
                <a:latin typeface="Prompt"/>
                <a:ea typeface="Prompt"/>
                <a:cs typeface="Prompt"/>
                <a:sym typeface="Prompt"/>
              </a:rPr>
              <a:t>   4.2 </a:t>
            </a:r>
            <a:r>
              <a:rPr lang="th-TH" sz="1400" b="0" dirty="0">
                <a:solidFill>
                  <a:srgbClr val="002060"/>
                </a:solidFill>
                <a:latin typeface="Prompt"/>
                <a:ea typeface="Prompt"/>
                <a:cs typeface="Prompt"/>
                <a:sym typeface="Prompt"/>
              </a:rPr>
              <a:t>รูปแบบการกำหนดสูตรแบบมีเงื่อนไขพิเศษ </a:t>
            </a:r>
            <a:r>
              <a:rPr lang="en-US" sz="1400" b="0" dirty="0">
                <a:solidFill>
                  <a:srgbClr val="002060"/>
                </a:solidFill>
                <a:latin typeface="Prompt"/>
                <a:ea typeface="Prompt"/>
                <a:cs typeface="Prompt"/>
                <a:sym typeface="Prompt"/>
              </a:rPr>
              <a:t>if else </a:t>
            </a:r>
            <a:br>
              <a:rPr lang="en-US" sz="1400" b="0" dirty="0">
                <a:solidFill>
                  <a:srgbClr val="002060"/>
                </a:solidFill>
                <a:latin typeface="Prompt"/>
                <a:ea typeface="Prompt"/>
                <a:cs typeface="Prompt"/>
                <a:sym typeface="Prompt"/>
              </a:rPr>
            </a:br>
            <a:br>
              <a:rPr lang="en-US" sz="1400" b="0" dirty="0">
                <a:solidFill>
                  <a:srgbClr val="002060"/>
                </a:solidFill>
                <a:latin typeface="Prompt"/>
                <a:ea typeface="Prompt"/>
                <a:cs typeface="Prompt"/>
                <a:sym typeface="Prompt"/>
              </a:rPr>
            </a:br>
            <a:br>
              <a:rPr lang="en-US" sz="1400" b="0" dirty="0">
                <a:solidFill>
                  <a:srgbClr val="002060"/>
                </a:solidFill>
                <a:latin typeface="Prompt"/>
                <a:ea typeface="Prompt"/>
                <a:cs typeface="Prompt"/>
                <a:sym typeface="Prompt"/>
              </a:rPr>
            </a:br>
            <a:br>
              <a:rPr lang="th-TH" sz="1400" b="0" dirty="0">
                <a:solidFill>
                  <a:srgbClr val="002060"/>
                </a:solidFill>
                <a:latin typeface="Prompt"/>
                <a:ea typeface="Prompt"/>
                <a:cs typeface="Prompt"/>
                <a:sym typeface="Prompt"/>
              </a:rPr>
            </a:br>
            <a:r>
              <a:rPr lang="en-US" sz="1400" b="0" dirty="0">
                <a:solidFill>
                  <a:srgbClr val="002060"/>
                </a:solidFill>
                <a:latin typeface="Prompt"/>
                <a:ea typeface="Prompt"/>
                <a:cs typeface="Prompt"/>
                <a:sym typeface="Prompt"/>
              </a:rPr>
              <a:t>5. </a:t>
            </a:r>
            <a:r>
              <a:rPr lang="th-TH" sz="1400" b="0" dirty="0">
                <a:solidFill>
                  <a:srgbClr val="002060"/>
                </a:solidFill>
                <a:latin typeface="Prompt"/>
                <a:ea typeface="Prompt"/>
                <a:cs typeface="Prompt"/>
                <a:sym typeface="Prompt"/>
              </a:rPr>
              <a:t>กดเพิ่มข้อมูล</a:t>
            </a:r>
            <a:br>
              <a:rPr lang="en-US" sz="1400" b="0" dirty="0">
                <a:solidFill>
                  <a:srgbClr val="002060"/>
                </a:solidFill>
                <a:latin typeface="Prompt"/>
                <a:ea typeface="Prompt"/>
                <a:cs typeface="Prompt"/>
                <a:sym typeface="Prompt"/>
              </a:rPr>
            </a:br>
            <a:endParaRPr lang="en-US" sz="1400" b="0" dirty="0">
              <a:solidFill>
                <a:srgbClr val="002060"/>
              </a:solidFill>
              <a:latin typeface="Prompt"/>
              <a:ea typeface="Prompt"/>
              <a:cs typeface="Prompt"/>
              <a:sym typeface="Prompt"/>
            </a:endParaRPr>
          </a:p>
          <a:p>
            <a:pPr marL="0" indent="0">
              <a:spcBef>
                <a:spcPts val="0"/>
              </a:spcBef>
            </a:pPr>
            <a:r>
              <a:rPr lang="en-US" sz="1400" b="0" dirty="0">
                <a:solidFill>
                  <a:srgbClr val="002060"/>
                </a:solidFill>
                <a:latin typeface="Prompt"/>
                <a:ea typeface="Prompt"/>
                <a:cs typeface="Prompt"/>
                <a:sym typeface="Prompt"/>
              </a:rPr>
              <a:t>    </a:t>
            </a:r>
            <a:endParaRPr lang="en-US" sz="1400" b="0" dirty="0">
              <a:solidFill>
                <a:srgbClr val="0070C0"/>
              </a:solidFill>
              <a:latin typeface="Prompt"/>
              <a:ea typeface="Prompt"/>
              <a:cs typeface="Prompt"/>
              <a:sym typeface="Prompt"/>
            </a:endParaRPr>
          </a:p>
          <a:p>
            <a:pPr marL="0" indent="0">
              <a:spcBef>
                <a:spcPts val="0"/>
              </a:spcBef>
            </a:pPr>
            <a:r>
              <a:rPr lang="en-US" sz="1400" b="0" dirty="0">
                <a:solidFill>
                  <a:srgbClr val="002060"/>
                </a:solidFill>
                <a:latin typeface="Prompt"/>
                <a:ea typeface="Prompt"/>
                <a:cs typeface="Prompt"/>
                <a:sym typeface="Prompt"/>
              </a:rPr>
              <a:t> </a:t>
            </a:r>
            <a:endParaRPr lang="th-TH" sz="1400" b="0" dirty="0">
              <a:solidFill>
                <a:srgbClr val="002060"/>
              </a:solidFill>
              <a:latin typeface="Prompt"/>
              <a:ea typeface="Prompt"/>
              <a:cs typeface="Prompt"/>
              <a:sym typeface="Prompt"/>
            </a:endParaRPr>
          </a:p>
        </p:txBody>
      </p:sp>
      <p:sp>
        <p:nvSpPr>
          <p:cNvPr id="6" name="Rectangle 5">
            <a:extLst>
              <a:ext uri="{FF2B5EF4-FFF2-40B4-BE49-F238E27FC236}">
                <a16:creationId xmlns:a16="http://schemas.microsoft.com/office/drawing/2014/main" id="{A2E70E54-29BE-4FFA-B47E-9D0B3F438CA2}"/>
              </a:ext>
            </a:extLst>
          </p:cNvPr>
          <p:cNvSpPr/>
          <p:nvPr/>
        </p:nvSpPr>
        <p:spPr>
          <a:xfrm>
            <a:off x="323658" y="3559243"/>
            <a:ext cx="10880370" cy="4684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peech Bubble: Rectangle with Corners Rounded 37">
            <a:extLst>
              <a:ext uri="{FF2B5EF4-FFF2-40B4-BE49-F238E27FC236}">
                <a16:creationId xmlns:a16="http://schemas.microsoft.com/office/drawing/2014/main" id="{7225ED71-E4E8-40D0-90CB-9F1C4096A0CB}"/>
              </a:ext>
            </a:extLst>
          </p:cNvPr>
          <p:cNvSpPr/>
          <p:nvPr/>
        </p:nvSpPr>
        <p:spPr>
          <a:xfrm>
            <a:off x="7123850" y="587057"/>
            <a:ext cx="380537" cy="326387"/>
          </a:xfrm>
          <a:prstGeom prst="wedgeRoundRectCallout">
            <a:avLst>
              <a:gd name="adj1" fmla="val -18071"/>
              <a:gd name="adj2" fmla="val 88261"/>
              <a:gd name="adj3" fmla="val 1666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rompt" panose="00000500000000000000" pitchFamily="2" charset="-34"/>
                <a:cs typeface="Prompt" panose="00000500000000000000" pitchFamily="2" charset="-34"/>
              </a:rPr>
              <a:t>3</a:t>
            </a:r>
          </a:p>
        </p:txBody>
      </p:sp>
      <p:sp>
        <p:nvSpPr>
          <p:cNvPr id="39" name="Speech Bubble: Rectangle with Corners Rounded 38">
            <a:extLst>
              <a:ext uri="{FF2B5EF4-FFF2-40B4-BE49-F238E27FC236}">
                <a16:creationId xmlns:a16="http://schemas.microsoft.com/office/drawing/2014/main" id="{2E1F8FCA-E9A4-4414-AA20-96B8E7B5ECE5}"/>
              </a:ext>
            </a:extLst>
          </p:cNvPr>
          <p:cNvSpPr/>
          <p:nvPr/>
        </p:nvSpPr>
        <p:spPr>
          <a:xfrm>
            <a:off x="4071263" y="3581313"/>
            <a:ext cx="380537" cy="326387"/>
          </a:xfrm>
          <a:prstGeom prst="wedgeRoundRectCallout">
            <a:avLst>
              <a:gd name="adj1" fmla="val -110367"/>
              <a:gd name="adj2" fmla="val 20191"/>
              <a:gd name="adj3" fmla="val 1666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rompt" panose="00000500000000000000" pitchFamily="2" charset="-34"/>
                <a:cs typeface="Prompt" panose="00000500000000000000" pitchFamily="2" charset="-34"/>
              </a:rPr>
              <a:t>4</a:t>
            </a:r>
          </a:p>
        </p:txBody>
      </p:sp>
      <p:sp>
        <p:nvSpPr>
          <p:cNvPr id="12" name="Speech Bubble: Rectangle with Corners Rounded 11">
            <a:extLst>
              <a:ext uri="{FF2B5EF4-FFF2-40B4-BE49-F238E27FC236}">
                <a16:creationId xmlns:a16="http://schemas.microsoft.com/office/drawing/2014/main" id="{AE2C2ACB-976A-4A6C-8500-23920B3AD6ED}"/>
              </a:ext>
            </a:extLst>
          </p:cNvPr>
          <p:cNvSpPr/>
          <p:nvPr/>
        </p:nvSpPr>
        <p:spPr>
          <a:xfrm>
            <a:off x="10686174" y="4826928"/>
            <a:ext cx="380537" cy="326387"/>
          </a:xfrm>
          <a:prstGeom prst="wedgeRoundRectCallout">
            <a:avLst>
              <a:gd name="adj1" fmla="val -20833"/>
              <a:gd name="adj2" fmla="val 85042"/>
              <a:gd name="adj3" fmla="val 1666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rompt" panose="00000500000000000000" pitchFamily="2" charset="-34"/>
                <a:cs typeface="Prompt" panose="00000500000000000000" pitchFamily="2" charset="-34"/>
              </a:rPr>
              <a:t>5</a:t>
            </a:r>
          </a:p>
        </p:txBody>
      </p:sp>
      <p:sp>
        <p:nvSpPr>
          <p:cNvPr id="13" name="Rectangle 12">
            <a:extLst>
              <a:ext uri="{FF2B5EF4-FFF2-40B4-BE49-F238E27FC236}">
                <a16:creationId xmlns:a16="http://schemas.microsoft.com/office/drawing/2014/main" id="{D412A303-9CA1-4A06-8604-4A296009CDCD}"/>
              </a:ext>
            </a:extLst>
          </p:cNvPr>
          <p:cNvSpPr/>
          <p:nvPr/>
        </p:nvSpPr>
        <p:spPr>
          <a:xfrm>
            <a:off x="323657" y="1043887"/>
            <a:ext cx="10880371" cy="244303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43A828B-6727-4022-966C-A499F2E5FA11}"/>
              </a:ext>
            </a:extLst>
          </p:cNvPr>
          <p:cNvSpPr txBox="1"/>
          <p:nvPr/>
        </p:nvSpPr>
        <p:spPr>
          <a:xfrm>
            <a:off x="387800" y="3707584"/>
            <a:ext cx="3048000" cy="307777"/>
          </a:xfrm>
          <a:prstGeom prst="rect">
            <a:avLst/>
          </a:prstGeom>
          <a:noFill/>
        </p:spPr>
        <p:txBody>
          <a:bodyPr wrap="square">
            <a:spAutoFit/>
          </a:bodyPr>
          <a:lstStyle/>
          <a:p>
            <a:r>
              <a:rPr lang="en-US" dirty="0"/>
              <a:t>@C3CP+(0.8*@BalticRate)+20-13</a:t>
            </a:r>
          </a:p>
        </p:txBody>
      </p:sp>
      <p:sp>
        <p:nvSpPr>
          <p:cNvPr id="9" name="Rectangle 8">
            <a:extLst>
              <a:ext uri="{FF2B5EF4-FFF2-40B4-BE49-F238E27FC236}">
                <a16:creationId xmlns:a16="http://schemas.microsoft.com/office/drawing/2014/main" id="{D1AD8852-B2B3-4886-9F50-51256F1D9444}"/>
              </a:ext>
            </a:extLst>
          </p:cNvPr>
          <p:cNvSpPr/>
          <p:nvPr/>
        </p:nvSpPr>
        <p:spPr>
          <a:xfrm>
            <a:off x="4162097" y="4460176"/>
            <a:ext cx="830317" cy="163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17C11BF-A60E-48CE-B619-60D9460EBC80}"/>
              </a:ext>
            </a:extLst>
          </p:cNvPr>
          <p:cNvSpPr/>
          <p:nvPr/>
        </p:nvSpPr>
        <p:spPr>
          <a:xfrm>
            <a:off x="714703" y="5508627"/>
            <a:ext cx="7314179" cy="468468"/>
          </a:xfrm>
          <a:prstGeom prst="rect">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h-TH" sz="1200" dirty="0">
                <a:solidFill>
                  <a:schemeClr val="tx1"/>
                </a:solidFill>
                <a:latin typeface="Prompt" panose="00000500000000000000" pitchFamily="2" charset="-34"/>
                <a:cs typeface="Prompt" panose="00000500000000000000" pitchFamily="2" charset="-34"/>
              </a:rPr>
              <a:t>ตัวอย่างสูตร</a:t>
            </a:r>
            <a:r>
              <a:rPr lang="th-TH" sz="1200" b="0" dirty="0">
                <a:solidFill>
                  <a:srgbClr val="0070C0"/>
                </a:solidFill>
                <a:latin typeface="Prompt"/>
                <a:ea typeface="Prompt"/>
                <a:cs typeface="Prompt"/>
                <a:sym typeface="Prompt"/>
              </a:rPr>
              <a:t> </a:t>
            </a:r>
            <a:r>
              <a:rPr lang="en-US" sz="1200" b="0" dirty="0">
                <a:solidFill>
                  <a:srgbClr val="0070C0"/>
                </a:solidFill>
                <a:latin typeface="Prompt"/>
                <a:ea typeface="Prompt"/>
                <a:cs typeface="Prompt"/>
                <a:sym typeface="Prompt"/>
              </a:rPr>
              <a:t>if y = y </a:t>
            </a:r>
            <a:r>
              <a:rPr lang="en-US" sz="1200" b="0" dirty="0">
                <a:solidFill>
                  <a:srgbClr val="0000FF"/>
                </a:solidFill>
                <a:latin typeface="Prompt"/>
                <a:ea typeface="Prompt"/>
                <a:cs typeface="Prompt"/>
                <a:sym typeface="Prompt"/>
                <a:hlinkClick r:id="rId4">
                  <a:extLst>
                    <a:ext uri="{A12FA001-AC4F-418D-AE19-62706E023703}">
                      <ahyp:hlinkClr xmlns:ahyp="http://schemas.microsoft.com/office/drawing/2018/hyperlinkcolor" val="tx"/>
                    </a:ext>
                  </a:extLst>
                </a:hlinkClick>
              </a:rPr>
              <a:t>{ @C3CP+(0.8*@BalticRate</a:t>
            </a:r>
            <a:r>
              <a:rPr lang="en-US" sz="1200" b="0" dirty="0">
                <a:solidFill>
                  <a:srgbClr val="0000FF"/>
                </a:solidFill>
                <a:latin typeface="Prompt"/>
                <a:ea typeface="Prompt"/>
                <a:cs typeface="Prompt"/>
                <a:sym typeface="Prompt"/>
                <a:hlinkClick r:id="rId5">
                  <a:extLst>
                    <a:ext uri="{A12FA001-AC4F-418D-AE19-62706E023703}">
                      <ahyp:hlinkClr xmlns:ahyp="http://schemas.microsoft.com/office/drawing/2018/hyperlinkcolor" val="tx"/>
                    </a:ext>
                  </a:extLst>
                </a:hlinkClick>
              </a:rPr>
              <a:t> )+20-13</a:t>
            </a:r>
            <a:r>
              <a:rPr lang="en-US" sz="1200" b="0" dirty="0">
                <a:solidFill>
                  <a:srgbClr val="0000FF"/>
                </a:solidFill>
                <a:latin typeface="Prompt"/>
                <a:ea typeface="Prompt"/>
                <a:cs typeface="Prompt"/>
                <a:sym typeface="Prompt"/>
              </a:rPr>
              <a:t> </a:t>
            </a:r>
            <a:r>
              <a:rPr lang="en-US" sz="1200" b="0" dirty="0">
                <a:solidFill>
                  <a:srgbClr val="0070C0"/>
                </a:solidFill>
                <a:latin typeface="Prompt"/>
                <a:ea typeface="Prompt"/>
                <a:cs typeface="Prompt"/>
                <a:sym typeface="Prompt"/>
              </a:rPr>
              <a:t>} else </a:t>
            </a:r>
            <a:r>
              <a:rPr lang="en-US" sz="1200" b="0" dirty="0">
                <a:solidFill>
                  <a:srgbClr val="0000FF"/>
                </a:solidFill>
                <a:latin typeface="Prompt"/>
                <a:ea typeface="Prompt"/>
                <a:cs typeface="Prompt"/>
                <a:sym typeface="Prompt"/>
                <a:hlinkClick r:id="rId4">
                  <a:extLst>
                    <a:ext uri="{A12FA001-AC4F-418D-AE19-62706E023703}">
                      <ahyp:hlinkClr xmlns:ahyp="http://schemas.microsoft.com/office/drawing/2018/hyperlinkcolor" val="tx"/>
                    </a:ext>
                  </a:extLst>
                </a:hlinkClick>
              </a:rPr>
              <a:t>{ @C3CP+(0.8*@BalticRate</a:t>
            </a:r>
            <a:r>
              <a:rPr lang="en-US" sz="1200" b="0" dirty="0">
                <a:solidFill>
                  <a:srgbClr val="0000FF"/>
                </a:solidFill>
                <a:latin typeface="Prompt"/>
                <a:ea typeface="Prompt"/>
                <a:cs typeface="Prompt"/>
                <a:sym typeface="Prompt"/>
                <a:hlinkClick r:id="rId5">
                  <a:extLst>
                    <a:ext uri="{A12FA001-AC4F-418D-AE19-62706E023703}">
                      <ahyp:hlinkClr xmlns:ahyp="http://schemas.microsoft.com/office/drawing/2018/hyperlinkcolor" val="tx"/>
                    </a:ext>
                  </a:extLst>
                </a:hlinkClick>
              </a:rPr>
              <a:t> )+</a:t>
            </a:r>
            <a:r>
              <a:rPr lang="en-US" sz="1200" b="0" dirty="0">
                <a:solidFill>
                  <a:srgbClr val="0000FF"/>
                </a:solidFill>
                <a:latin typeface="Prompt"/>
                <a:ea typeface="Prompt"/>
                <a:cs typeface="Prompt"/>
                <a:sym typeface="Prompt"/>
              </a:rPr>
              <a:t>350</a:t>
            </a:r>
            <a:endParaRPr lang="en-US" sz="1200" dirty="0"/>
          </a:p>
        </p:txBody>
      </p:sp>
      <p:sp>
        <p:nvSpPr>
          <p:cNvPr id="22" name="Rectangle 21">
            <a:extLst>
              <a:ext uri="{FF2B5EF4-FFF2-40B4-BE49-F238E27FC236}">
                <a16:creationId xmlns:a16="http://schemas.microsoft.com/office/drawing/2014/main" id="{6201E870-ACD1-4E7C-AE41-D0C8D7A1C40A}"/>
              </a:ext>
            </a:extLst>
          </p:cNvPr>
          <p:cNvSpPr/>
          <p:nvPr/>
        </p:nvSpPr>
        <p:spPr>
          <a:xfrm>
            <a:off x="714704" y="4837062"/>
            <a:ext cx="7314178" cy="430503"/>
          </a:xfrm>
          <a:prstGeom prst="rect">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h-TH" sz="1200" dirty="0">
                <a:solidFill>
                  <a:schemeClr val="tx1"/>
                </a:solidFill>
                <a:latin typeface="Prompt" panose="00000500000000000000" pitchFamily="2" charset="-34"/>
                <a:cs typeface="Prompt" panose="00000500000000000000" pitchFamily="2" charset="-34"/>
              </a:rPr>
              <a:t>ตัวอย่างสูตร</a:t>
            </a:r>
            <a:r>
              <a:rPr lang="en-US" sz="1200" dirty="0"/>
              <a:t>3</a:t>
            </a:r>
            <a:r>
              <a:rPr lang="th-TH" sz="1200" dirty="0">
                <a:solidFill>
                  <a:srgbClr val="0000FF"/>
                </a:solidFill>
                <a:latin typeface="Prompt"/>
                <a:ea typeface="Prompt"/>
                <a:cs typeface="Prompt"/>
                <a:sym typeface="Prompt"/>
                <a:hlinkClick r:id="rId4">
                  <a:extLst>
                    <a:ext uri="{A12FA001-AC4F-418D-AE19-62706E023703}">
                      <ahyp:hlinkClr xmlns:ahyp="http://schemas.microsoft.com/office/drawing/2018/hyperlinkcolor" val="tx"/>
                    </a:ext>
                  </a:extLst>
                </a:hlinkClick>
              </a:rPr>
              <a:t> </a:t>
            </a:r>
            <a:r>
              <a:rPr lang="en-US" sz="1200" b="0" dirty="0">
                <a:solidFill>
                  <a:srgbClr val="0000FF"/>
                </a:solidFill>
                <a:latin typeface="Prompt"/>
                <a:ea typeface="Prompt"/>
                <a:cs typeface="Prompt"/>
                <a:sym typeface="Prompt"/>
                <a:hlinkClick r:id="rId4">
                  <a:extLst>
                    <a:ext uri="{A12FA001-AC4F-418D-AE19-62706E023703}">
                      <ahyp:hlinkClr xmlns:ahyp="http://schemas.microsoft.com/office/drawing/2018/hyperlinkcolor" val="tx"/>
                    </a:ext>
                  </a:extLst>
                </a:hlinkClick>
              </a:rPr>
              <a:t>@C3CP+(0.8*@BalticRate</a:t>
            </a:r>
            <a:r>
              <a:rPr lang="en-US" sz="1200" b="0" dirty="0">
                <a:solidFill>
                  <a:srgbClr val="0000FF"/>
                </a:solidFill>
                <a:latin typeface="Prompt"/>
                <a:ea typeface="Prompt"/>
                <a:cs typeface="Prompt"/>
                <a:sym typeface="Prompt"/>
                <a:hlinkClick r:id="rId5">
                  <a:extLst>
                    <a:ext uri="{A12FA001-AC4F-418D-AE19-62706E023703}">
                      <ahyp:hlinkClr xmlns:ahyp="http://schemas.microsoft.com/office/drawing/2018/hyperlinkcolor" val="tx"/>
                    </a:ext>
                  </a:extLst>
                </a:hlinkClick>
              </a:rPr>
              <a:t> )+20-13</a:t>
            </a:r>
            <a:endParaRPr lang="en-US" sz="1200" dirty="0"/>
          </a:p>
        </p:txBody>
      </p:sp>
    </p:spTree>
    <p:extLst>
      <p:ext uri="{BB962C8B-B14F-4D97-AF65-F5344CB8AC3E}">
        <p14:creationId xmlns:p14="http://schemas.microsoft.com/office/powerpoint/2010/main" val="1745803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123e0bea475_0_16"/>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23</a:t>
            </a:fld>
            <a:endParaRPr/>
          </a:p>
        </p:txBody>
      </p:sp>
      <p:sp>
        <p:nvSpPr>
          <p:cNvPr id="386" name="Google Shape;386;g123e0bea475_0_16"/>
          <p:cNvSpPr txBox="1">
            <a:spLocks noGrp="1"/>
          </p:cNvSpPr>
          <p:nvPr>
            <p:ph type="body" idx="2"/>
          </p:nvPr>
        </p:nvSpPr>
        <p:spPr>
          <a:xfrm>
            <a:off x="102902" y="163721"/>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th-TH" dirty="0">
                <a:latin typeface="Prompt" panose="00000500000000000000" pitchFamily="2" charset="-34"/>
                <a:cs typeface="Prompt" panose="00000500000000000000" pitchFamily="2" charset="-34"/>
              </a:rPr>
              <a:t>วิธีการเลือกหรือระบุ </a:t>
            </a:r>
            <a:r>
              <a:rPr lang="en-US" dirty="0">
                <a:latin typeface="Prompt" panose="00000500000000000000" pitchFamily="2" charset="-34"/>
                <a:cs typeface="Prompt" panose="00000500000000000000" pitchFamily="2" charset="-34"/>
              </a:rPr>
              <a:t>Parameter</a:t>
            </a:r>
            <a:endParaRPr dirty="0">
              <a:latin typeface="Prompt" panose="00000500000000000000" pitchFamily="2" charset="-34"/>
              <a:cs typeface="Prompt" panose="00000500000000000000" pitchFamily="2" charset="-34"/>
            </a:endParaRPr>
          </a:p>
        </p:txBody>
      </p:sp>
      <p:sp>
        <p:nvSpPr>
          <p:cNvPr id="9" name="Rectangle 8">
            <a:extLst>
              <a:ext uri="{FF2B5EF4-FFF2-40B4-BE49-F238E27FC236}">
                <a16:creationId xmlns:a16="http://schemas.microsoft.com/office/drawing/2014/main" id="{D1AD8852-B2B3-4886-9F50-51256F1D9444}"/>
              </a:ext>
            </a:extLst>
          </p:cNvPr>
          <p:cNvSpPr/>
          <p:nvPr/>
        </p:nvSpPr>
        <p:spPr>
          <a:xfrm>
            <a:off x="4162097" y="4460176"/>
            <a:ext cx="830317" cy="163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3B8E6C-EF7C-4956-9186-7A9404B8E3FB}"/>
              </a:ext>
            </a:extLst>
          </p:cNvPr>
          <p:cNvPicPr>
            <a:picLocks noChangeAspect="1"/>
          </p:cNvPicPr>
          <p:nvPr/>
        </p:nvPicPr>
        <p:blipFill>
          <a:blip r:embed="rId3"/>
          <a:stretch>
            <a:fillRect/>
          </a:stretch>
        </p:blipFill>
        <p:spPr>
          <a:xfrm>
            <a:off x="355305" y="1175660"/>
            <a:ext cx="11244028" cy="1905098"/>
          </a:xfrm>
          <a:prstGeom prst="rect">
            <a:avLst/>
          </a:prstGeom>
        </p:spPr>
      </p:pic>
      <p:sp>
        <p:nvSpPr>
          <p:cNvPr id="18" name="Google Shape;354;g113d8db2799_0_185">
            <a:extLst>
              <a:ext uri="{FF2B5EF4-FFF2-40B4-BE49-F238E27FC236}">
                <a16:creationId xmlns:a16="http://schemas.microsoft.com/office/drawing/2014/main" id="{0ABF8168-9AE5-4259-8338-539708383123}"/>
              </a:ext>
            </a:extLst>
          </p:cNvPr>
          <p:cNvSpPr txBox="1">
            <a:spLocks/>
          </p:cNvSpPr>
          <p:nvPr/>
        </p:nvSpPr>
        <p:spPr>
          <a:xfrm>
            <a:off x="273623" y="785937"/>
            <a:ext cx="9547758" cy="4305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spcBef>
                <a:spcPts val="0"/>
              </a:spcBef>
            </a:pPr>
            <a:r>
              <a:rPr lang="en-US" sz="1400" b="0" dirty="0">
                <a:solidFill>
                  <a:srgbClr val="002060"/>
                </a:solidFill>
                <a:latin typeface="Prompt"/>
                <a:ea typeface="Prompt"/>
                <a:cs typeface="Prompt"/>
                <a:sym typeface="Prompt"/>
              </a:rPr>
              <a:t>1.  Cost </a:t>
            </a:r>
            <a:r>
              <a:rPr lang="th-TH" sz="1400" b="0" dirty="0">
                <a:solidFill>
                  <a:srgbClr val="002060"/>
                </a:solidFill>
                <a:latin typeface="Prompt"/>
                <a:ea typeface="Prompt"/>
                <a:cs typeface="Prompt"/>
                <a:sym typeface="Prompt"/>
              </a:rPr>
              <a:t>วผก พิมพ์ </a:t>
            </a:r>
            <a:r>
              <a:rPr lang="en-US" sz="1400" b="0" dirty="0">
                <a:solidFill>
                  <a:srgbClr val="002060"/>
                </a:solidFill>
                <a:latin typeface="Prompt"/>
                <a:ea typeface="Prompt"/>
                <a:cs typeface="Prompt"/>
                <a:sym typeface="Prompt"/>
              </a:rPr>
              <a:t>@ </a:t>
            </a:r>
            <a:r>
              <a:rPr lang="th-TH" sz="1400" b="0" dirty="0">
                <a:solidFill>
                  <a:srgbClr val="002060"/>
                </a:solidFill>
                <a:latin typeface="Prompt"/>
                <a:ea typeface="Prompt"/>
                <a:cs typeface="Prompt"/>
                <a:sym typeface="Prompt"/>
              </a:rPr>
              <a:t>ระบบจะ </a:t>
            </a:r>
            <a:r>
              <a:rPr lang="en-US" sz="1400" b="0" dirty="0">
                <a:solidFill>
                  <a:srgbClr val="002060"/>
                </a:solidFill>
                <a:latin typeface="Prompt"/>
                <a:ea typeface="Prompt"/>
                <a:cs typeface="Prompt"/>
                <a:sym typeface="Prompt"/>
              </a:rPr>
              <a:t>List Parameter Cost </a:t>
            </a:r>
            <a:r>
              <a:rPr lang="th-TH" sz="1400" b="0" dirty="0">
                <a:solidFill>
                  <a:srgbClr val="002060"/>
                </a:solidFill>
                <a:latin typeface="Prompt"/>
                <a:ea typeface="Prompt"/>
                <a:cs typeface="Prompt"/>
                <a:sym typeface="Prompt"/>
              </a:rPr>
              <a:t>วผก ทั้งหมดมาให้</a:t>
            </a:r>
          </a:p>
        </p:txBody>
      </p:sp>
      <p:sp>
        <p:nvSpPr>
          <p:cNvPr id="19" name="Google Shape;354;g113d8db2799_0_185">
            <a:extLst>
              <a:ext uri="{FF2B5EF4-FFF2-40B4-BE49-F238E27FC236}">
                <a16:creationId xmlns:a16="http://schemas.microsoft.com/office/drawing/2014/main" id="{63053EF5-FCF9-4FF3-B38C-C35CE89D9AC2}"/>
              </a:ext>
            </a:extLst>
          </p:cNvPr>
          <p:cNvSpPr txBox="1">
            <a:spLocks/>
          </p:cNvSpPr>
          <p:nvPr/>
        </p:nvSpPr>
        <p:spPr>
          <a:xfrm>
            <a:off x="273623" y="3494992"/>
            <a:ext cx="9547758" cy="4305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spcBef>
                <a:spcPts val="0"/>
              </a:spcBef>
            </a:pPr>
            <a:r>
              <a:rPr lang="en-US" sz="1400" b="0" dirty="0">
                <a:solidFill>
                  <a:srgbClr val="002060"/>
                </a:solidFill>
                <a:latin typeface="Prompt"/>
                <a:ea typeface="Prompt"/>
                <a:cs typeface="Prompt"/>
                <a:sym typeface="Prompt"/>
              </a:rPr>
              <a:t>2.  Reference Price</a:t>
            </a:r>
            <a:r>
              <a:rPr lang="th-TH" sz="1400" b="0" dirty="0">
                <a:solidFill>
                  <a:srgbClr val="002060"/>
                </a:solidFill>
                <a:latin typeface="Prompt"/>
                <a:ea typeface="Prompt"/>
                <a:cs typeface="Prompt"/>
                <a:sym typeface="Prompt"/>
              </a:rPr>
              <a:t> พิมพ์ </a:t>
            </a:r>
            <a:r>
              <a:rPr lang="en-US" sz="1400" b="0" dirty="0">
                <a:solidFill>
                  <a:srgbClr val="002060"/>
                </a:solidFill>
                <a:latin typeface="Prompt"/>
                <a:ea typeface="Prompt"/>
                <a:cs typeface="Prompt"/>
                <a:sym typeface="Prompt"/>
              </a:rPr>
              <a:t># </a:t>
            </a:r>
            <a:r>
              <a:rPr lang="th-TH" sz="1400" b="0" dirty="0">
                <a:solidFill>
                  <a:srgbClr val="002060"/>
                </a:solidFill>
                <a:latin typeface="Prompt"/>
                <a:ea typeface="Prompt"/>
                <a:cs typeface="Prompt"/>
                <a:sym typeface="Prompt"/>
              </a:rPr>
              <a:t>ระบบจะ </a:t>
            </a:r>
            <a:r>
              <a:rPr lang="en-US" sz="1400" b="0" dirty="0">
                <a:solidFill>
                  <a:srgbClr val="002060"/>
                </a:solidFill>
                <a:latin typeface="Prompt"/>
                <a:ea typeface="Prompt"/>
                <a:cs typeface="Prompt"/>
                <a:sym typeface="Prompt"/>
              </a:rPr>
              <a:t>List Parameter Reference Price </a:t>
            </a:r>
            <a:r>
              <a:rPr lang="th-TH" sz="1400" b="0" dirty="0">
                <a:solidFill>
                  <a:srgbClr val="002060"/>
                </a:solidFill>
                <a:latin typeface="Prompt"/>
                <a:ea typeface="Prompt"/>
                <a:cs typeface="Prompt"/>
                <a:sym typeface="Prompt"/>
              </a:rPr>
              <a:t>ทั้งหมดมาให้</a:t>
            </a:r>
          </a:p>
        </p:txBody>
      </p:sp>
      <p:pic>
        <p:nvPicPr>
          <p:cNvPr id="5" name="Picture 4">
            <a:extLst>
              <a:ext uri="{FF2B5EF4-FFF2-40B4-BE49-F238E27FC236}">
                <a16:creationId xmlns:a16="http://schemas.microsoft.com/office/drawing/2014/main" id="{751B0FAB-439E-4026-BB06-019F9C1791E4}"/>
              </a:ext>
            </a:extLst>
          </p:cNvPr>
          <p:cNvPicPr>
            <a:picLocks noChangeAspect="1"/>
          </p:cNvPicPr>
          <p:nvPr/>
        </p:nvPicPr>
        <p:blipFill>
          <a:blip r:embed="rId4"/>
          <a:stretch>
            <a:fillRect/>
          </a:stretch>
        </p:blipFill>
        <p:spPr>
          <a:xfrm>
            <a:off x="324376" y="3925495"/>
            <a:ext cx="11773356" cy="1739989"/>
          </a:xfrm>
          <a:prstGeom prst="rect">
            <a:avLst/>
          </a:prstGeom>
        </p:spPr>
      </p:pic>
    </p:spTree>
    <p:extLst>
      <p:ext uri="{BB962C8B-B14F-4D97-AF65-F5344CB8AC3E}">
        <p14:creationId xmlns:p14="http://schemas.microsoft.com/office/powerpoint/2010/main" val="2742785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118f6cf6c86_0_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24</a:t>
            </a:fld>
            <a:endParaRPr/>
          </a:p>
        </p:txBody>
      </p:sp>
      <p:sp>
        <p:nvSpPr>
          <p:cNvPr id="393" name="Google Shape;393;g118f6cf6c86_0_0"/>
          <p:cNvSpPr/>
          <p:nvPr/>
        </p:nvSpPr>
        <p:spPr>
          <a:xfrm>
            <a:off x="10492475" y="238150"/>
            <a:ext cx="1511100" cy="744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94" name="Google Shape;394;g118f6cf6c86_0_0"/>
          <p:cNvGraphicFramePr/>
          <p:nvPr/>
        </p:nvGraphicFramePr>
        <p:xfrm>
          <a:off x="-25" y="-11100"/>
          <a:ext cx="12192000" cy="6142594"/>
        </p:xfrm>
        <a:graphic>
          <a:graphicData uri="http://schemas.openxmlformats.org/drawingml/2006/table">
            <a:tbl>
              <a:tblPr>
                <a:noFill/>
                <a:tableStyleId>{DEBFE9FD-C6BE-46A2-871C-7A142FC30F83}</a:tableStyleId>
              </a:tblPr>
              <a:tblGrid>
                <a:gridCol w="342350">
                  <a:extLst>
                    <a:ext uri="{9D8B030D-6E8A-4147-A177-3AD203B41FA5}">
                      <a16:colId xmlns:a16="http://schemas.microsoft.com/office/drawing/2014/main" val="20000"/>
                    </a:ext>
                  </a:extLst>
                </a:gridCol>
                <a:gridCol w="2159825">
                  <a:extLst>
                    <a:ext uri="{9D8B030D-6E8A-4147-A177-3AD203B41FA5}">
                      <a16:colId xmlns:a16="http://schemas.microsoft.com/office/drawing/2014/main" val="20001"/>
                    </a:ext>
                  </a:extLst>
                </a:gridCol>
                <a:gridCol w="2386850">
                  <a:extLst>
                    <a:ext uri="{9D8B030D-6E8A-4147-A177-3AD203B41FA5}">
                      <a16:colId xmlns:a16="http://schemas.microsoft.com/office/drawing/2014/main" val="20002"/>
                    </a:ext>
                  </a:extLst>
                </a:gridCol>
                <a:gridCol w="6807500">
                  <a:extLst>
                    <a:ext uri="{9D8B030D-6E8A-4147-A177-3AD203B41FA5}">
                      <a16:colId xmlns:a16="http://schemas.microsoft.com/office/drawing/2014/main" val="20003"/>
                    </a:ext>
                  </a:extLst>
                </a:gridCol>
                <a:gridCol w="495475">
                  <a:extLst>
                    <a:ext uri="{9D8B030D-6E8A-4147-A177-3AD203B41FA5}">
                      <a16:colId xmlns:a16="http://schemas.microsoft.com/office/drawing/2014/main" val="20004"/>
                    </a:ext>
                  </a:extLst>
                </a:gridCol>
              </a:tblGrid>
              <a:tr h="249250">
                <a:tc>
                  <a:txBody>
                    <a:bodyPr/>
                    <a:lstStyle/>
                    <a:p>
                      <a:pPr marL="0" lvl="0" indent="0" algn="ctr" rtl="0">
                        <a:lnSpc>
                          <a:spcPct val="115000"/>
                        </a:lnSpc>
                        <a:spcBef>
                          <a:spcPts val="0"/>
                        </a:spcBef>
                        <a:spcAft>
                          <a:spcPts val="0"/>
                        </a:spcAft>
                        <a:buNone/>
                      </a:pPr>
                      <a:endParaRPr sz="11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100" b="1">
                          <a:solidFill>
                            <a:schemeClr val="lt1"/>
                          </a:solidFill>
                          <a:latin typeface="Calibri"/>
                          <a:ea typeface="Calibri"/>
                          <a:cs typeface="Calibri"/>
                          <a:sym typeface="Calibri"/>
                        </a:rPr>
                        <a:t>Topic</a:t>
                      </a:r>
                      <a:endParaRPr sz="11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100" b="1">
                          <a:solidFill>
                            <a:schemeClr val="lt1"/>
                          </a:solidFill>
                          <a:latin typeface="Calibri"/>
                          <a:ea typeface="Calibri"/>
                          <a:cs typeface="Calibri"/>
                          <a:sym typeface="Calibri"/>
                        </a:rPr>
                        <a:t>PPS</a:t>
                      </a:r>
                      <a:endParaRPr sz="11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100" b="1">
                          <a:solidFill>
                            <a:schemeClr val="lt1"/>
                          </a:solidFill>
                          <a:latin typeface="Calibri"/>
                          <a:ea typeface="Calibri"/>
                          <a:cs typeface="Calibri"/>
                          <a:sym typeface="Calibri"/>
                        </a:rPr>
                        <a:t>New</a:t>
                      </a:r>
                      <a:endParaRPr sz="11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100" b="1">
                          <a:solidFill>
                            <a:schemeClr val="lt1"/>
                          </a:solidFill>
                          <a:latin typeface="Calibri"/>
                          <a:ea typeface="Calibri"/>
                          <a:cs typeface="Calibri"/>
                          <a:sym typeface="Calibri"/>
                        </a:rPr>
                        <a:t>MD</a:t>
                      </a:r>
                      <a:endParaRPr sz="11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extLst>
                  <a:ext uri="{0D108BD9-81ED-4DB2-BD59-A6C34878D82A}">
                    <a16:rowId xmlns:a16="http://schemas.microsoft.com/office/drawing/2014/main" val="10000"/>
                  </a:ext>
                </a:extLst>
              </a:tr>
              <a:tr h="1245525">
                <a:tc>
                  <a:txBody>
                    <a:bodyPr/>
                    <a:lstStyle/>
                    <a:p>
                      <a:pPr marL="0" lvl="0" indent="0" algn="ctr" rtl="0">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รองรับข้อมูล contract เพื่อนำมาเป็น constraint ใน optimization</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ไม่ได้ออกแบบรองรับการทำงานแบบ yearly contract</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solidFill>
                            <a:schemeClr val="dk1"/>
                          </a:solidFill>
                          <a:latin typeface="Calibri"/>
                          <a:ea typeface="Calibri"/>
                          <a:cs typeface="Calibri"/>
                          <a:sym typeface="Calibri"/>
                        </a:rPr>
                        <a:t>ออกแบบการรับข้อมูล yearly contract โดยมีรายละเอียดดังนี้</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highlight>
                            <a:srgbClr val="FFFF00"/>
                          </a:highlight>
                          <a:latin typeface="Calibri"/>
                          <a:ea typeface="Calibri"/>
                          <a:cs typeface="Calibri"/>
                          <a:sym typeface="Calibri"/>
                        </a:rPr>
                        <a:t>กำหนดปริมาณ min,max แต่ละผลิตภัณฑ์, ลูกค้าได้โดยต้องออกแบบการรับส่งข้อมูลกับ web</a:t>
                      </a:r>
                      <a:endParaRPr sz="1100">
                        <a:solidFill>
                          <a:schemeClr val="dk1"/>
                        </a:solidFill>
                        <a:highlight>
                          <a:srgbClr val="FFFF00"/>
                        </a:highlight>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highlight>
                            <a:srgbClr val="FFFF00"/>
                          </a:highlight>
                          <a:latin typeface="Calibri"/>
                          <a:ea typeface="Calibri"/>
                          <a:cs typeface="Calibri"/>
                          <a:sym typeface="Calibri"/>
                        </a:rPr>
                        <a:t>คำนวณปริมาณย่อยที่เหลือใน contract ได้โดยคำนวณจาก accum.vol. กรณีที่ period ใช้งานของ contract อยู่ในช่วงเต็มเดือนและอยู่ระหว่างเดือน</a:t>
                      </a:r>
                      <a:endParaRPr sz="1100">
                        <a:solidFill>
                          <a:schemeClr val="dk1"/>
                        </a:solidFill>
                        <a:highlight>
                          <a:srgbClr val="FFFF00"/>
                        </a:highlight>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highlight>
                            <a:srgbClr val="FFFF00"/>
                          </a:highlight>
                          <a:latin typeface="Calibri"/>
                          <a:ea typeface="Calibri"/>
                          <a:cs typeface="Calibri"/>
                          <a:sym typeface="Calibri"/>
                        </a:rPr>
                        <a:t>กำหนดเงื่อนไข min,max ใน contract กรณีลูกค้ากำหนดจุดจ่ายหลายจุดภายใน contract เดียวกัน (margin ไม่เท่ากัน)</a:t>
                      </a:r>
                      <a:endParaRPr sz="1100">
                        <a:solidFill>
                          <a:schemeClr val="dk1"/>
                        </a:solidFill>
                        <a:highlight>
                          <a:srgbClr val="FFFF00"/>
                        </a:highlight>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highlight>
                            <a:srgbClr val="FFFF00"/>
                          </a:highlight>
                          <a:latin typeface="Calibri"/>
                          <a:ea typeface="Calibri"/>
                          <a:cs typeface="Calibri"/>
                          <a:sym typeface="Calibri"/>
                        </a:rPr>
                        <a:t>รองรับเงื่อนไขการซื้อขายแบบ tier volume โดยกำหนดให้จ่าย tier เริ่มต้นให้หมดจึงต้องจ่าย tier ต่อไป โดยรับข้อมูล tier จาก web</a:t>
                      </a:r>
                      <a:endParaRPr sz="1100">
                        <a:solidFill>
                          <a:schemeClr val="dk1"/>
                        </a:solidFill>
                        <a:highlight>
                          <a:srgbClr val="FFFF00"/>
                        </a:highlight>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18</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58350">
                <a:tc>
                  <a:txBody>
                    <a:bodyPr/>
                    <a:lstStyle/>
                    <a:p>
                      <a:pPr marL="0" lvl="0" indent="0" algn="ctr" rtl="0">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เพิ่มการคำนวณในส่วน Daily  ใน C2 Hybrid</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ออกแบบรองรับ ability แบบ monthly เพื่อใช้ในการ optimize</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ออกแบบเพื่อรองรับการดึงข้อมูล daily ability จาก web เพื่อนำมาคำนวณเงื่อนไขการขายลูกค้าโดยปรับให้เข้าเงื่อนไขประเภท C2 hybrid ตามการผลิตราย ชม. </a:t>
                      </a:r>
                      <a:endParaRPr sz="1100">
                        <a:solidFill>
                          <a:schemeClr val="dk1"/>
                        </a:solidFill>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11</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16000">
                <a:tc>
                  <a:txBody>
                    <a:bodyPr/>
                    <a:lstStyle/>
                    <a:p>
                      <a:pPr marL="0" lvl="0" indent="0" algn="ctr" rtl="0">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จากข้อ 1 ผลิตภัณฑ์ C2 มีเงื่อนไขการกำหนดตัวแปรการเกิน 274 ton/hr</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ออกแบบรองรับ ability แบบ monthly เพื่อใช้ในการ optimize</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ออกแบบเพื่อรองรับการดึงข้อมูล daily ability จาก web เพื่อนำมาคำนวณเงื่อนไขการขายลูกค้าโดยปรับให้เข้าเงื่อนไขประเภท C2 OL3 &gt; 274 t/hr ตามการผลิตราย ชม. </a:t>
                      </a:r>
                      <a:endParaRPr sz="1100">
                        <a:solidFill>
                          <a:schemeClr val="dk1"/>
                        </a:solidFill>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7</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23000">
                <a:tc>
                  <a:txBody>
                    <a:bodyPr/>
                    <a:lstStyle/>
                    <a:p>
                      <a:pPr marL="0" lvl="0" indent="0" algn="ctr" rtl="0">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ต้องรองรับการคำนวณแบบ Tier (ตามปริมาณและคุณภาพของผลิตภัณฑ์)</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optimize ปริมาณขายโดยยึดปริมาณ min/max (month) รายผลิตภัณฑ์/ลูกค้า, abilityโดยไม่ได้รองรับการ optimize แบบใช้ tier vol</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ออกแบบให้รองรับ tier แบบ monthly โดยอยู่ภายใต้ constraint min/max ใน monthly และ contract (year) volume</a:t>
                      </a:r>
                      <a:endParaRPr sz="1100">
                        <a:solidFill>
                          <a:schemeClr val="dk1"/>
                        </a:solidFill>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11</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675950">
                <a:tc>
                  <a:txBody>
                    <a:bodyPr/>
                    <a:lstStyle/>
                    <a:p>
                      <a:pPr marL="0" lvl="0" indent="0" algn="ctr" rtl="0">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การกำหนดปริมาณการขายตามปริมาณของลำเรือ (Shipment)</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optimize ปริมาณขายโดยยึดปริมาณ min/max (month) รายผลิตภัณฑ์/ลูกค้า &amp; monthly production volume</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เพิ่มเงื่อนไขการ optimize ปริมาณขายลูกค้าให้ align ตามปริมาณความจุเรือ รวมถึงข้อมูล constraint min/max volume และ tier volume</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รับเงื่อนไขความจุเรือจาก web</a:t>
                      </a:r>
                      <a:endParaRPr sz="1100">
                        <a:solidFill>
                          <a:schemeClr val="dk1"/>
                        </a:solidFill>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11</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45725">
                <a:tc>
                  <a:txBody>
                    <a:bodyPr/>
                    <a:lstStyle/>
                    <a:p>
                      <a:pPr marL="0" lvl="0" indent="0" algn="ctr" rtl="0">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เพิ่มการกำหนดสัดส่วน 1.7 กรณี C3-Sub (not fix)</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รับเงื่อนไข C3 subs โดย fix ค่า 1.7 ส่วนของ C3 ชดเชย C2 1 ส่วน</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เพิ่มการรับข้อมูลการปรับ parameter โดยไม่ fix 1.7 จาก web</a:t>
                      </a:r>
                      <a:endParaRPr sz="1100">
                        <a:solidFill>
                          <a:schemeClr val="dk1"/>
                        </a:solidFill>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6</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619300">
                <a:tc>
                  <a:txBody>
                    <a:bodyPr/>
                    <a:lstStyle/>
                    <a:p>
                      <a:pPr marL="0" lvl="0" indent="0" algn="ctr" rtl="0">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ผลิตภัณฑ์ NGL เพิ่มเงื่อนไขการจ่าย Export ปีละ 1 ลำ</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optimize ปริมาณขายโดยยึดปริมาณ min/max (month) รายผลิตภัณฑ์/ลูกค้า &amp; monthly production volume</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กำหนดเงื่อนไขการ export NGL 1 shipment/yr โดย overrule optmization objective</a:t>
                      </a:r>
                      <a:endParaRPr sz="1100">
                        <a:solidFill>
                          <a:schemeClr val="dk1"/>
                        </a:solidFill>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14</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443475">
                <a:tc>
                  <a:txBody>
                    <a:bodyPr/>
                    <a:lstStyle/>
                    <a:p>
                      <a:pPr marL="0" lvl="0" indent="0" algn="ctr" rtl="0">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กำหนดค่า transfer ระหว่าง C3,LPG (Domestic &amp; Petro)</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ไม่ได้ออกแบบรองรับไว้ ตั้งแต่วันที่ประเมิน</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รับข้อมูลการ fix ตัวแปรจาก web</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ปรับให้ model สามารถ optimize ค่า transfer ดังกล่าวได้ กรณีที่ผู้ใช้งานไม่ระบุ fix มาจาก web</a:t>
                      </a:r>
                      <a:endParaRPr sz="1100">
                        <a:solidFill>
                          <a:schemeClr val="dk1"/>
                        </a:solidFill>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8</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71450">
                <a:tc>
                  <a:txBody>
                    <a:bodyPr/>
                    <a:lstStyle/>
                    <a:p>
                      <a:pPr marL="457200" lvl="0" indent="-228600" algn="r" rtl="0">
                        <a:lnSpc>
                          <a:spcPct val="115000"/>
                        </a:lnSpc>
                        <a:spcBef>
                          <a:spcPts val="0"/>
                        </a:spcBef>
                        <a:spcAft>
                          <a:spcPts val="0"/>
                        </a:spcAft>
                        <a:buNone/>
                      </a:pPr>
                      <a:endParaRPr sz="1300" b="1">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gridSpan="3">
                  <a:txBody>
                    <a:bodyPr/>
                    <a:lstStyle/>
                    <a:p>
                      <a:pPr marL="457200" lvl="0" indent="-228600" algn="r" rtl="0">
                        <a:lnSpc>
                          <a:spcPct val="115000"/>
                        </a:lnSpc>
                        <a:spcBef>
                          <a:spcPts val="0"/>
                        </a:spcBef>
                        <a:spcAft>
                          <a:spcPts val="0"/>
                        </a:spcAft>
                        <a:buNone/>
                      </a:pPr>
                      <a:r>
                        <a:rPr lang="en-US" sz="1300" b="1">
                          <a:latin typeface="Calibri"/>
                          <a:ea typeface="Calibri"/>
                          <a:cs typeface="Calibri"/>
                          <a:sym typeface="Calibri"/>
                        </a:rPr>
                        <a:t>Total      </a:t>
                      </a:r>
                      <a:endParaRPr sz="1300" b="1">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100" b="1">
                          <a:solidFill>
                            <a:srgbClr val="FF0000"/>
                          </a:solidFill>
                          <a:latin typeface="Calibri"/>
                          <a:ea typeface="Calibri"/>
                          <a:cs typeface="Calibri"/>
                          <a:sym typeface="Calibri"/>
                        </a:rPr>
                        <a:t>87</a:t>
                      </a:r>
                      <a:endParaRPr sz="1100" b="1">
                        <a:solidFill>
                          <a:srgbClr val="FF0000"/>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113d8db2799_0_21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25</a:t>
            </a:fld>
            <a:endParaRPr/>
          </a:p>
        </p:txBody>
      </p:sp>
      <p:cxnSp>
        <p:nvCxnSpPr>
          <p:cNvPr id="401" name="Google Shape;401;g113d8db2799_0_210"/>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402" name="Google Shape;402;g113d8db2799_0_210"/>
          <p:cNvSpPr txBox="1">
            <a:spLocks noGrp="1"/>
          </p:cNvSpPr>
          <p:nvPr>
            <p:ph type="body" idx="2"/>
          </p:nvPr>
        </p:nvSpPr>
        <p:spPr>
          <a:xfrm>
            <a:off x="450275" y="1027405"/>
            <a:ext cx="5271000" cy="1284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ทำ Outside ระบบ โดย Manual Adjust ผ่าน Excel </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sp>
        <p:nvSpPr>
          <p:cNvPr id="403" name="Google Shape;403;g113d8db2799_0_210"/>
          <p:cNvSpPr txBox="1"/>
          <p:nvPr/>
        </p:nvSpPr>
        <p:spPr>
          <a:xfrm>
            <a:off x="6508200" y="1064900"/>
            <a:ext cx="53844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สามารถ Adjust Demand on Web ได้</a:t>
            </a:r>
            <a:endParaRPr sz="1700">
              <a:solidFill>
                <a:srgbClr val="FF0000"/>
              </a:solidFill>
              <a:latin typeface="Prompt"/>
              <a:ea typeface="Prompt"/>
              <a:cs typeface="Prompt"/>
              <a:sym typeface="Prompt"/>
            </a:endParaRPr>
          </a:p>
        </p:txBody>
      </p:sp>
      <p:sp>
        <p:nvSpPr>
          <p:cNvPr id="404" name="Google Shape;404;g113d8db2799_0_210"/>
          <p:cNvSpPr txBox="1">
            <a:spLocks noGrp="1"/>
          </p:cNvSpPr>
          <p:nvPr>
            <p:ph type="body" idx="2"/>
          </p:nvPr>
        </p:nvSpPr>
        <p:spPr>
          <a:xfrm>
            <a:off x="527387" y="332656"/>
            <a:ext cx="9889200" cy="360000"/>
          </a:xfrm>
          <a:prstGeom prst="rect">
            <a:avLst/>
          </a:prstGeom>
          <a:solidFill>
            <a:srgbClr val="CAE2F9"/>
          </a:solidFill>
        </p:spPr>
        <p:txBody>
          <a:bodyPr spcFirstLastPara="1" wrap="square" lIns="91425" tIns="45700" rIns="91425" bIns="45700" anchor="t" anchorCtr="0">
            <a:noAutofit/>
          </a:bodyPr>
          <a:lstStyle/>
          <a:p>
            <a:pPr marL="0" lvl="0" indent="0" algn="l" rtl="0">
              <a:spcBef>
                <a:spcPts val="400"/>
              </a:spcBef>
              <a:spcAft>
                <a:spcPts val="0"/>
              </a:spcAft>
              <a:buNone/>
            </a:pPr>
            <a:r>
              <a:rPr lang="en-US"/>
              <a:t>ส่วนที่ 4 เตรียมข้อมูลเพื่อออกรายงาน (Data preparation for reports)</a:t>
            </a:r>
            <a:endParaRPr/>
          </a:p>
        </p:txBody>
      </p:sp>
      <p:pic>
        <p:nvPicPr>
          <p:cNvPr id="405" name="Google Shape;405;g113d8db2799_0_210"/>
          <p:cNvPicPr preferRelativeResize="0"/>
          <p:nvPr/>
        </p:nvPicPr>
        <p:blipFill>
          <a:blip r:embed="rId3">
            <a:alphaModFix/>
          </a:blip>
          <a:stretch>
            <a:fillRect/>
          </a:stretch>
        </p:blipFill>
        <p:spPr>
          <a:xfrm>
            <a:off x="729100" y="1831900"/>
            <a:ext cx="4992174" cy="4357201"/>
          </a:xfrm>
          <a:prstGeom prst="rect">
            <a:avLst/>
          </a:prstGeom>
          <a:noFill/>
          <a:ln w="9525" cap="flat" cmpd="sng">
            <a:solidFill>
              <a:schemeClr val="dk2"/>
            </a:solidFill>
            <a:prstDash val="solid"/>
            <a:round/>
            <a:headEnd type="none" w="sm" len="sm"/>
            <a:tailEnd type="none" w="sm" len="sm"/>
          </a:ln>
        </p:spPr>
      </p:pic>
      <p:pic>
        <p:nvPicPr>
          <p:cNvPr id="406" name="Google Shape;406;g113d8db2799_0_210"/>
          <p:cNvPicPr preferRelativeResize="0"/>
          <p:nvPr/>
        </p:nvPicPr>
        <p:blipFill>
          <a:blip r:embed="rId4">
            <a:alphaModFix/>
          </a:blip>
          <a:stretch>
            <a:fillRect/>
          </a:stretch>
        </p:blipFill>
        <p:spPr>
          <a:xfrm>
            <a:off x="6154050" y="2412775"/>
            <a:ext cx="5943674" cy="1985777"/>
          </a:xfrm>
          <a:prstGeom prst="rect">
            <a:avLst/>
          </a:prstGeom>
          <a:noFill/>
          <a:ln>
            <a:noFill/>
          </a:ln>
        </p:spPr>
      </p:pic>
      <p:cxnSp>
        <p:nvCxnSpPr>
          <p:cNvPr id="407" name="Google Shape;407;g113d8db2799_0_210"/>
          <p:cNvCxnSpPr>
            <a:endCxn id="408" idx="5"/>
          </p:cNvCxnSpPr>
          <p:nvPr/>
        </p:nvCxnSpPr>
        <p:spPr>
          <a:xfrm rot="10800000">
            <a:off x="9869720" y="3645326"/>
            <a:ext cx="487200" cy="1051200"/>
          </a:xfrm>
          <a:prstGeom prst="straightConnector1">
            <a:avLst/>
          </a:prstGeom>
          <a:noFill/>
          <a:ln w="28575" cap="flat" cmpd="sng">
            <a:solidFill>
              <a:srgbClr val="FF0000"/>
            </a:solidFill>
            <a:prstDash val="solid"/>
            <a:round/>
            <a:headEnd type="none" w="med" len="med"/>
            <a:tailEnd type="triangle" w="med" len="med"/>
          </a:ln>
        </p:spPr>
      </p:cxnSp>
      <p:sp>
        <p:nvSpPr>
          <p:cNvPr id="408" name="Google Shape;408;g113d8db2799_0_210"/>
          <p:cNvSpPr/>
          <p:nvPr/>
        </p:nvSpPr>
        <p:spPr>
          <a:xfrm>
            <a:off x="7708779" y="2803125"/>
            <a:ext cx="2531700" cy="986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9" name="Google Shape;409;g113d8db2799_0_210"/>
          <p:cNvCxnSpPr/>
          <p:nvPr/>
        </p:nvCxnSpPr>
        <p:spPr>
          <a:xfrm flipH="1">
            <a:off x="3979725" y="2522725"/>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410" name="Google Shape;410;g113d8db2799_0_210"/>
          <p:cNvSpPr/>
          <p:nvPr/>
        </p:nvSpPr>
        <p:spPr>
          <a:xfrm>
            <a:off x="2283500" y="2820050"/>
            <a:ext cx="1926900" cy="23529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g113d8db2799_0_210"/>
          <p:cNvSpPr/>
          <p:nvPr/>
        </p:nvSpPr>
        <p:spPr>
          <a:xfrm>
            <a:off x="11798988" y="441400"/>
            <a:ext cx="393000" cy="406500"/>
          </a:xfrm>
          <a:prstGeom prst="ellipse">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lt1"/>
                </a:solidFill>
              </a:rPr>
              <a:t>4</a:t>
            </a:r>
            <a:endParaRPr b="1" dirty="0">
              <a:solidFill>
                <a:schemeClr val="lt1"/>
              </a:solidFill>
            </a:endParaRPr>
          </a:p>
        </p:txBody>
      </p:sp>
      <p:sp>
        <p:nvSpPr>
          <p:cNvPr id="412" name="Google Shape;412;g113d8db2799_0_210"/>
          <p:cNvSpPr/>
          <p:nvPr/>
        </p:nvSpPr>
        <p:spPr>
          <a:xfrm>
            <a:off x="11799000" y="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9"/>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26</a:t>
            </a:fld>
            <a:endParaRPr/>
          </a:p>
        </p:txBody>
      </p:sp>
      <p:sp>
        <p:nvSpPr>
          <p:cNvPr id="418" name="Google Shape;418;p9"/>
          <p:cNvSpPr txBox="1">
            <a:spLocks noGrp="1"/>
          </p:cNvSpPr>
          <p:nvPr>
            <p:ph type="body" idx="2"/>
          </p:nvPr>
        </p:nvSpPr>
        <p:spPr>
          <a:xfrm>
            <a:off x="341387" y="271906"/>
            <a:ext cx="9889200" cy="57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None/>
            </a:pPr>
            <a:r>
              <a:rPr lang="en-US" sz="2200">
                <a:latin typeface="Prompt"/>
                <a:ea typeface="Prompt"/>
                <a:cs typeface="Prompt"/>
                <a:sym typeface="Prompt"/>
              </a:rPr>
              <a:t>4.1 ข้อมูลเพิ่มเติม CO2</a:t>
            </a:r>
            <a:endParaRPr sz="2200">
              <a:latin typeface="Prompt"/>
              <a:ea typeface="Prompt"/>
              <a:cs typeface="Prompt"/>
              <a:sym typeface="Prompt"/>
            </a:endParaRPr>
          </a:p>
        </p:txBody>
      </p:sp>
      <p:pic>
        <p:nvPicPr>
          <p:cNvPr id="419" name="Google Shape;419;p9"/>
          <p:cNvPicPr preferRelativeResize="0"/>
          <p:nvPr/>
        </p:nvPicPr>
        <p:blipFill rotWithShape="1">
          <a:blip r:embed="rId3">
            <a:alphaModFix/>
          </a:blip>
          <a:srcRect/>
          <a:stretch/>
        </p:blipFill>
        <p:spPr>
          <a:xfrm>
            <a:off x="119328" y="2028302"/>
            <a:ext cx="5692624" cy="1625025"/>
          </a:xfrm>
          <a:prstGeom prst="rect">
            <a:avLst/>
          </a:prstGeom>
          <a:noFill/>
          <a:ln>
            <a:noFill/>
          </a:ln>
        </p:spPr>
      </p:pic>
      <p:cxnSp>
        <p:nvCxnSpPr>
          <p:cNvPr id="420" name="Google Shape;420;p9"/>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421" name="Google Shape;421;p9"/>
          <p:cNvSpPr txBox="1"/>
          <p:nvPr/>
        </p:nvSpPr>
        <p:spPr>
          <a:xfrm>
            <a:off x="6256775" y="1190125"/>
            <a:ext cx="5384400" cy="140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marL="0" marR="0" lvl="0" indent="0" algn="l" rtl="0">
              <a:spcBef>
                <a:spcPts val="0"/>
              </a:spcBef>
              <a:spcAft>
                <a:spcPts val="0"/>
              </a:spcAft>
              <a:buNone/>
            </a:pPr>
            <a:r>
              <a:rPr lang="en-US" sz="1700">
                <a:solidFill>
                  <a:srgbClr val="FF0000"/>
                </a:solidFill>
                <a:latin typeface="Prompt"/>
                <a:ea typeface="Prompt"/>
                <a:cs typeface="Prompt"/>
                <a:sym typeface="Prompt"/>
              </a:rPr>
              <a:t>เพิ่มผลิตภัณฑ์ CO2 ในส่วนของข้อมูลเพื่อออกรายงาน </a:t>
            </a:r>
            <a:endParaRPr sz="1700">
              <a:solidFill>
                <a:srgbClr val="FF0000"/>
              </a:solidFill>
              <a:latin typeface="Prompt"/>
              <a:ea typeface="Prompt"/>
              <a:cs typeface="Prompt"/>
              <a:sym typeface="Prompt"/>
            </a:endParaRPr>
          </a:p>
          <a:p>
            <a:pPr marL="0" marR="0" lvl="0" indent="0" algn="l" rtl="0">
              <a:spcBef>
                <a:spcPts val="0"/>
              </a:spcBef>
              <a:spcAft>
                <a:spcPts val="0"/>
              </a:spcAft>
              <a:buNone/>
            </a:pPr>
            <a:endParaRPr sz="1700">
              <a:solidFill>
                <a:srgbClr val="FF0000"/>
              </a:solidFill>
              <a:latin typeface="Prompt"/>
              <a:ea typeface="Prompt"/>
              <a:cs typeface="Prompt"/>
              <a:sym typeface="Prompt"/>
            </a:endParaRPr>
          </a:p>
          <a:p>
            <a:pPr marL="0" lvl="0" indent="0" algn="l" rtl="0">
              <a:spcBef>
                <a:spcPts val="0"/>
              </a:spcBef>
              <a:spcAft>
                <a:spcPts val="0"/>
              </a:spcAft>
              <a:buNone/>
            </a:pPr>
            <a:endParaRPr sz="1700">
              <a:solidFill>
                <a:srgbClr val="FF0000"/>
              </a:solidFill>
              <a:latin typeface="Prompt"/>
              <a:ea typeface="Prompt"/>
              <a:cs typeface="Prompt"/>
              <a:sym typeface="Prompt"/>
            </a:endParaRPr>
          </a:p>
          <a:p>
            <a:pPr marL="0" lvl="0" indent="0" algn="l" rtl="0">
              <a:spcBef>
                <a:spcPts val="0"/>
              </a:spcBef>
              <a:spcAft>
                <a:spcPts val="0"/>
              </a:spcAft>
              <a:buClr>
                <a:schemeClr val="dk1"/>
              </a:buClr>
              <a:buFont typeface="Arial"/>
              <a:buNone/>
            </a:pPr>
            <a:endParaRPr sz="1700">
              <a:solidFill>
                <a:srgbClr val="FF0000"/>
              </a:solidFill>
              <a:latin typeface="Prompt"/>
              <a:ea typeface="Prompt"/>
              <a:cs typeface="Prompt"/>
              <a:sym typeface="Prompt"/>
            </a:endParaRPr>
          </a:p>
        </p:txBody>
      </p:sp>
      <p:sp>
        <p:nvSpPr>
          <p:cNvPr id="422" name="Google Shape;422;p9"/>
          <p:cNvSpPr txBox="1">
            <a:spLocks noGrp="1"/>
          </p:cNvSpPr>
          <p:nvPr>
            <p:ph type="body" idx="2"/>
          </p:nvPr>
        </p:nvSpPr>
        <p:spPr>
          <a:xfrm>
            <a:off x="392950" y="1190125"/>
            <a:ext cx="5271000" cy="262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ส่วนเตรียมข้อมูลเพื่อออกรายงาน</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r>
              <a:rPr lang="en-US" sz="1300" b="0">
                <a:solidFill>
                  <a:srgbClr val="0070C0"/>
                </a:solidFill>
                <a:latin typeface="Prompt"/>
                <a:ea typeface="Prompt"/>
                <a:cs typeface="Prompt"/>
                <a:sym typeface="Prompt"/>
              </a:rPr>
              <a:t>ข้อมูลจาก pps</a:t>
            </a:r>
            <a:r>
              <a:rPr lang="en-US" sz="1300" b="0">
                <a:solidFill>
                  <a:srgbClr val="FF0000"/>
                </a:solidFill>
                <a:latin typeface="Prompt"/>
                <a:ea typeface="Prompt"/>
                <a:cs typeface="Prompt"/>
                <a:sym typeface="Prompt"/>
              </a:rPr>
              <a:t> </a:t>
            </a: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sp>
        <p:nvSpPr>
          <p:cNvPr id="423" name="Google Shape;423;p9"/>
          <p:cNvSpPr/>
          <p:nvPr/>
        </p:nvSpPr>
        <p:spPr>
          <a:xfrm>
            <a:off x="11798988" y="441400"/>
            <a:ext cx="393000" cy="406500"/>
          </a:xfrm>
          <a:prstGeom prst="ellipse">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4</a:t>
            </a:r>
            <a:endParaRPr b="1">
              <a:solidFill>
                <a:schemeClr val="lt1"/>
              </a:solidFill>
            </a:endParaRPr>
          </a:p>
        </p:txBody>
      </p:sp>
      <p:sp>
        <p:nvSpPr>
          <p:cNvPr id="424" name="Google Shape;424;p9"/>
          <p:cNvSpPr/>
          <p:nvPr/>
        </p:nvSpPr>
        <p:spPr>
          <a:xfrm>
            <a:off x="11799000" y="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113d8db2799_0_234"/>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27</a:t>
            </a:fld>
            <a:endParaRPr/>
          </a:p>
        </p:txBody>
      </p:sp>
      <p:cxnSp>
        <p:nvCxnSpPr>
          <p:cNvPr id="431" name="Google Shape;431;g113d8db2799_0_234"/>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432" name="Google Shape;432;g113d8db2799_0_234"/>
          <p:cNvSpPr txBox="1">
            <a:spLocks noGrp="1"/>
          </p:cNvSpPr>
          <p:nvPr>
            <p:ph type="body" idx="2"/>
          </p:nvPr>
        </p:nvSpPr>
        <p:spPr>
          <a:xfrm>
            <a:off x="450275" y="1027405"/>
            <a:ext cx="5271000" cy="1284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dirty="0">
                <a:latin typeface="Prompt"/>
                <a:ea typeface="Prompt"/>
                <a:cs typeface="Prompt"/>
                <a:sym typeface="Prompt"/>
              </a:rPr>
              <a:t>PPS</a:t>
            </a:r>
            <a:r>
              <a:rPr lang="en-US" sz="1700" b="0" dirty="0">
                <a:latin typeface="Prompt"/>
                <a:ea typeface="Prompt"/>
                <a:cs typeface="Prompt"/>
                <a:sym typeface="Prompt"/>
              </a:rPr>
              <a:t> : </a:t>
            </a:r>
            <a:r>
              <a:rPr lang="en-US" sz="1700" b="0" dirty="0" err="1">
                <a:latin typeface="Prompt"/>
                <a:ea typeface="Prompt"/>
                <a:cs typeface="Prompt"/>
                <a:sym typeface="Prompt"/>
              </a:rPr>
              <a:t>ระบบสร้าง</a:t>
            </a:r>
            <a:r>
              <a:rPr lang="en-US" sz="1700" b="0" dirty="0">
                <a:latin typeface="Prompt"/>
                <a:ea typeface="Prompt"/>
                <a:cs typeface="Prompt"/>
                <a:sym typeface="Prompt"/>
              </a:rPr>
              <a:t> Report Excel </a:t>
            </a:r>
            <a:r>
              <a:rPr lang="en-US" sz="1700" b="0" dirty="0" err="1">
                <a:latin typeface="Prompt"/>
                <a:ea typeface="Prompt"/>
                <a:cs typeface="Prompt"/>
                <a:sym typeface="Prompt"/>
              </a:rPr>
              <a:t>ให้ผู้ใช้งาน</a:t>
            </a:r>
            <a:endParaRPr sz="1700" b="0" dirty="0">
              <a:latin typeface="Prompt"/>
              <a:ea typeface="Prompt"/>
              <a:cs typeface="Prompt"/>
              <a:sym typeface="Prompt"/>
            </a:endParaRPr>
          </a:p>
          <a:p>
            <a:pPr marL="0" lvl="0" indent="0" algn="l" rtl="0">
              <a:spcBef>
                <a:spcPts val="0"/>
              </a:spcBef>
              <a:spcAft>
                <a:spcPts val="0"/>
              </a:spcAft>
              <a:buClr>
                <a:schemeClr val="dk1"/>
              </a:buClr>
              <a:buSzPts val="2000"/>
              <a:buNone/>
            </a:pPr>
            <a:endParaRPr sz="1700" b="0" dirty="0">
              <a:latin typeface="Prompt"/>
              <a:ea typeface="Prompt"/>
              <a:cs typeface="Prompt"/>
              <a:sym typeface="Prompt"/>
            </a:endParaRPr>
          </a:p>
        </p:txBody>
      </p:sp>
      <p:sp>
        <p:nvSpPr>
          <p:cNvPr id="433" name="Google Shape;433;g113d8db2799_0_234"/>
          <p:cNvSpPr txBox="1"/>
          <p:nvPr/>
        </p:nvSpPr>
        <p:spPr>
          <a:xfrm>
            <a:off x="6508200" y="1064900"/>
            <a:ext cx="5384400" cy="21005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dirty="0">
                <a:solidFill>
                  <a:srgbClr val="FF0000"/>
                </a:solidFill>
                <a:latin typeface="Prompt"/>
                <a:ea typeface="Prompt"/>
                <a:cs typeface="Prompt"/>
                <a:sym typeface="Prompt"/>
              </a:rPr>
              <a:t>New Requirement</a:t>
            </a:r>
            <a:r>
              <a:rPr lang="en-US" sz="1700" dirty="0">
                <a:solidFill>
                  <a:srgbClr val="FF0000"/>
                </a:solidFill>
                <a:latin typeface="Prompt"/>
                <a:ea typeface="Prompt"/>
                <a:cs typeface="Prompt"/>
                <a:sym typeface="Prompt"/>
              </a:rPr>
              <a:t> : </a:t>
            </a:r>
            <a:endParaRPr sz="1700" dirty="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dirty="0" err="1">
                <a:solidFill>
                  <a:srgbClr val="FF0000"/>
                </a:solidFill>
                <a:latin typeface="Prompt"/>
                <a:ea typeface="Prompt"/>
                <a:cs typeface="Prompt"/>
                <a:sym typeface="Prompt"/>
              </a:rPr>
              <a:t>ระบบสามารถ</a:t>
            </a:r>
            <a:r>
              <a:rPr lang="en-US" sz="1700" dirty="0">
                <a:solidFill>
                  <a:srgbClr val="FF0000"/>
                </a:solidFill>
                <a:latin typeface="Prompt"/>
                <a:ea typeface="Prompt"/>
                <a:cs typeface="Prompt"/>
                <a:sym typeface="Prompt"/>
              </a:rPr>
              <a:t> </a:t>
            </a:r>
            <a:r>
              <a:rPr lang="en-US" sz="1700" b="1" i="1" u="sng" dirty="0">
                <a:solidFill>
                  <a:srgbClr val="980000"/>
                </a:solidFill>
                <a:latin typeface="Prompt"/>
                <a:ea typeface="Prompt"/>
                <a:cs typeface="Prompt"/>
                <a:sym typeface="Prompt"/>
              </a:rPr>
              <a:t>View Reports</a:t>
            </a:r>
            <a:r>
              <a:rPr lang="en-US" sz="1700" dirty="0">
                <a:solidFill>
                  <a:srgbClr val="FF0000"/>
                </a:solidFill>
                <a:latin typeface="Prompt"/>
                <a:ea typeface="Prompt"/>
                <a:cs typeface="Prompt"/>
                <a:sym typeface="Prompt"/>
              </a:rPr>
              <a:t> </a:t>
            </a:r>
            <a:r>
              <a:rPr lang="en-US" sz="1700" dirty="0" err="1">
                <a:solidFill>
                  <a:srgbClr val="FF0000"/>
                </a:solidFill>
                <a:latin typeface="Prompt"/>
                <a:ea typeface="Prompt"/>
                <a:cs typeface="Prompt"/>
                <a:sym typeface="Prompt"/>
              </a:rPr>
              <a:t>ผ่าน</a:t>
            </a:r>
            <a:r>
              <a:rPr lang="en-US" sz="1700" dirty="0">
                <a:solidFill>
                  <a:srgbClr val="FF0000"/>
                </a:solidFill>
                <a:latin typeface="Prompt"/>
                <a:ea typeface="Prompt"/>
                <a:cs typeface="Prompt"/>
                <a:sym typeface="Prompt"/>
              </a:rPr>
              <a:t> Web </a:t>
            </a:r>
            <a:r>
              <a:rPr lang="en-US" sz="1700" dirty="0" err="1">
                <a:solidFill>
                  <a:srgbClr val="FF0000"/>
                </a:solidFill>
                <a:latin typeface="Prompt"/>
                <a:ea typeface="Prompt"/>
                <a:cs typeface="Prompt"/>
                <a:sym typeface="Prompt"/>
              </a:rPr>
              <a:t>ได้</a:t>
            </a:r>
            <a:r>
              <a:rPr lang="en-US" sz="1700" dirty="0">
                <a:solidFill>
                  <a:srgbClr val="FF0000"/>
                </a:solidFill>
                <a:latin typeface="Prompt"/>
                <a:ea typeface="Prompt"/>
                <a:cs typeface="Prompt"/>
                <a:sym typeface="Prompt"/>
              </a:rPr>
              <a:t> </a:t>
            </a:r>
            <a:r>
              <a:rPr lang="en-US" sz="1600" i="1" dirty="0">
                <a:solidFill>
                  <a:srgbClr val="FF0000"/>
                </a:solidFill>
                <a:latin typeface="Prompt"/>
                <a:ea typeface="Prompt"/>
                <a:cs typeface="Prompt"/>
                <a:sym typeface="Prompt"/>
              </a:rPr>
              <a:t>(22 Reports)</a:t>
            </a:r>
            <a:endParaRPr sz="1600" i="1" dirty="0">
              <a:solidFill>
                <a:srgbClr val="FF0000"/>
              </a:solidFill>
              <a:latin typeface="Prompt"/>
              <a:ea typeface="Prompt"/>
              <a:cs typeface="Prompt"/>
              <a:sym typeface="Prompt"/>
            </a:endParaRPr>
          </a:p>
          <a:p>
            <a:pPr marL="914400" lvl="1" indent="-317500" algn="l" rtl="0">
              <a:lnSpc>
                <a:spcPct val="115000"/>
              </a:lnSpc>
              <a:spcBef>
                <a:spcPts val="0"/>
              </a:spcBef>
              <a:spcAft>
                <a:spcPts val="0"/>
              </a:spcAft>
              <a:buClr>
                <a:srgbClr val="FF0000"/>
              </a:buClr>
              <a:buSzPts val="1400"/>
              <a:buFont typeface="Prompt"/>
              <a:buChar char="○"/>
            </a:pPr>
            <a:r>
              <a:rPr lang="en-US" dirty="0">
                <a:solidFill>
                  <a:srgbClr val="FF0000"/>
                </a:solidFill>
                <a:latin typeface="Prompt"/>
                <a:ea typeface="Prompt"/>
                <a:cs typeface="Prompt"/>
                <a:sym typeface="Prompt"/>
              </a:rPr>
              <a:t>Report </a:t>
            </a:r>
            <a:r>
              <a:rPr lang="en-US" dirty="0" err="1">
                <a:solidFill>
                  <a:srgbClr val="FF0000"/>
                </a:solidFill>
                <a:latin typeface="Prompt"/>
                <a:ea typeface="Prompt"/>
                <a:cs typeface="Prompt"/>
                <a:sym typeface="Prompt"/>
              </a:rPr>
              <a:t>Etane</a:t>
            </a:r>
            <a:r>
              <a:rPr lang="en-US" dirty="0">
                <a:solidFill>
                  <a:srgbClr val="FF0000"/>
                </a:solidFill>
                <a:latin typeface="Prompt"/>
                <a:ea typeface="Prompt"/>
                <a:cs typeface="Prompt"/>
                <a:sym typeface="Prompt"/>
              </a:rPr>
              <a:t> Planning (4 Reports)</a:t>
            </a:r>
            <a:endParaRPr dirty="0">
              <a:solidFill>
                <a:srgbClr val="FF0000"/>
              </a:solidFill>
              <a:latin typeface="Prompt"/>
              <a:ea typeface="Prompt"/>
              <a:cs typeface="Prompt"/>
              <a:sym typeface="Prompt"/>
            </a:endParaRPr>
          </a:p>
          <a:p>
            <a:pPr marL="914400" lvl="1" indent="-317500" algn="l" rtl="0">
              <a:lnSpc>
                <a:spcPct val="115000"/>
              </a:lnSpc>
              <a:spcBef>
                <a:spcPts val="0"/>
              </a:spcBef>
              <a:spcAft>
                <a:spcPts val="0"/>
              </a:spcAft>
              <a:buClr>
                <a:srgbClr val="FF0000"/>
              </a:buClr>
              <a:buSzPts val="1400"/>
              <a:buFont typeface="Prompt"/>
              <a:buChar char="○"/>
            </a:pPr>
            <a:r>
              <a:rPr lang="en-US" dirty="0">
                <a:solidFill>
                  <a:srgbClr val="FF0000"/>
                </a:solidFill>
                <a:latin typeface="Prompt"/>
                <a:ea typeface="Prompt"/>
                <a:cs typeface="Prompt"/>
                <a:sym typeface="Prompt"/>
              </a:rPr>
              <a:t>Report Inform OR (3 Reports)</a:t>
            </a:r>
            <a:endParaRPr dirty="0">
              <a:solidFill>
                <a:srgbClr val="FF0000"/>
              </a:solidFill>
              <a:latin typeface="Prompt"/>
              <a:ea typeface="Prompt"/>
              <a:cs typeface="Prompt"/>
              <a:sym typeface="Prompt"/>
            </a:endParaRPr>
          </a:p>
          <a:p>
            <a:pPr marL="914400" lvl="1" indent="-317500" algn="l" rtl="0">
              <a:lnSpc>
                <a:spcPct val="115000"/>
              </a:lnSpc>
              <a:spcBef>
                <a:spcPts val="0"/>
              </a:spcBef>
              <a:spcAft>
                <a:spcPts val="0"/>
              </a:spcAft>
              <a:buClr>
                <a:srgbClr val="FF0000"/>
              </a:buClr>
              <a:buSzPts val="1400"/>
              <a:buFont typeface="Prompt"/>
              <a:buChar char="○"/>
            </a:pPr>
            <a:r>
              <a:rPr lang="en-US" dirty="0">
                <a:solidFill>
                  <a:srgbClr val="FF0000"/>
                </a:solidFill>
                <a:latin typeface="Prompt"/>
                <a:ea typeface="Prompt"/>
                <a:cs typeface="Prompt"/>
                <a:sym typeface="Prompt"/>
              </a:rPr>
              <a:t>Report LPG Rolling (2 Reports)</a:t>
            </a:r>
            <a:endParaRPr dirty="0">
              <a:solidFill>
                <a:srgbClr val="FF0000"/>
              </a:solidFill>
              <a:latin typeface="Prompt"/>
              <a:ea typeface="Prompt"/>
              <a:cs typeface="Prompt"/>
              <a:sym typeface="Prompt"/>
            </a:endParaRPr>
          </a:p>
          <a:p>
            <a:pPr marL="914400" lvl="1" indent="-317500" algn="l" rtl="0">
              <a:lnSpc>
                <a:spcPct val="115000"/>
              </a:lnSpc>
              <a:spcBef>
                <a:spcPts val="0"/>
              </a:spcBef>
              <a:spcAft>
                <a:spcPts val="0"/>
              </a:spcAft>
              <a:buClr>
                <a:srgbClr val="FF0000"/>
              </a:buClr>
              <a:buSzPts val="1400"/>
              <a:buFont typeface="Prompt"/>
              <a:buChar char="○"/>
            </a:pPr>
            <a:r>
              <a:rPr lang="en-US" dirty="0">
                <a:solidFill>
                  <a:srgbClr val="FF0000"/>
                </a:solidFill>
                <a:latin typeface="Prompt"/>
                <a:ea typeface="Prompt"/>
                <a:cs typeface="Prompt"/>
                <a:sym typeface="Prompt"/>
              </a:rPr>
              <a:t>Report New Balance (8 Report)</a:t>
            </a:r>
            <a:endParaRPr dirty="0">
              <a:solidFill>
                <a:srgbClr val="FF0000"/>
              </a:solidFill>
              <a:latin typeface="Prompt"/>
              <a:ea typeface="Prompt"/>
              <a:cs typeface="Prompt"/>
              <a:sym typeface="Prompt"/>
            </a:endParaRPr>
          </a:p>
          <a:p>
            <a:pPr marL="914400" lvl="1" indent="-317500" algn="l" rtl="0">
              <a:lnSpc>
                <a:spcPct val="115000"/>
              </a:lnSpc>
              <a:spcBef>
                <a:spcPts val="0"/>
              </a:spcBef>
              <a:spcAft>
                <a:spcPts val="0"/>
              </a:spcAft>
              <a:buClr>
                <a:srgbClr val="FF0000"/>
              </a:buClr>
              <a:buSzPts val="1400"/>
              <a:buFont typeface="Prompt"/>
              <a:buChar char="○"/>
            </a:pPr>
            <a:r>
              <a:rPr lang="en-US" dirty="0">
                <a:solidFill>
                  <a:srgbClr val="FF0000"/>
                </a:solidFill>
                <a:latin typeface="Prompt"/>
                <a:ea typeface="Prompt"/>
                <a:cs typeface="Prompt"/>
                <a:sym typeface="Prompt"/>
              </a:rPr>
              <a:t>Report Summary (10 Reports)</a:t>
            </a:r>
            <a:endParaRPr dirty="0">
              <a:solidFill>
                <a:srgbClr val="FF0000"/>
              </a:solidFill>
              <a:latin typeface="Prompt"/>
              <a:ea typeface="Prompt"/>
              <a:cs typeface="Prompt"/>
              <a:sym typeface="Prompt"/>
            </a:endParaRPr>
          </a:p>
        </p:txBody>
      </p:sp>
      <p:sp>
        <p:nvSpPr>
          <p:cNvPr id="434" name="Google Shape;434;g113d8db2799_0_234"/>
          <p:cNvSpPr txBox="1">
            <a:spLocks noGrp="1"/>
          </p:cNvSpPr>
          <p:nvPr>
            <p:ph type="body" idx="2"/>
          </p:nvPr>
        </p:nvSpPr>
        <p:spPr>
          <a:xfrm>
            <a:off x="527387" y="332656"/>
            <a:ext cx="9889200" cy="360000"/>
          </a:xfrm>
          <a:prstGeom prst="rect">
            <a:avLst/>
          </a:prstGeom>
          <a:solidFill>
            <a:srgbClr val="CAE2F9"/>
          </a:solidFill>
        </p:spPr>
        <p:txBody>
          <a:bodyPr spcFirstLastPara="1" wrap="square" lIns="91425" tIns="45700" rIns="91425" bIns="45700" anchor="t" anchorCtr="0">
            <a:noAutofit/>
          </a:bodyPr>
          <a:lstStyle/>
          <a:p>
            <a:pPr marL="0" lvl="0" indent="0" algn="l" rtl="0">
              <a:spcBef>
                <a:spcPts val="400"/>
              </a:spcBef>
              <a:spcAft>
                <a:spcPts val="0"/>
              </a:spcAft>
              <a:buNone/>
            </a:pPr>
            <a:r>
              <a:rPr lang="en-US"/>
              <a:t>ส่วนที่ 5 การออกรายงาน (Reports)</a:t>
            </a:r>
            <a:endParaRPr/>
          </a:p>
        </p:txBody>
      </p:sp>
      <p:pic>
        <p:nvPicPr>
          <p:cNvPr id="435" name="Google Shape;435;g113d8db2799_0_234"/>
          <p:cNvPicPr preferRelativeResize="0"/>
          <p:nvPr/>
        </p:nvPicPr>
        <p:blipFill rotWithShape="1">
          <a:blip r:embed="rId3">
            <a:alphaModFix/>
          </a:blip>
          <a:srcRect t="4146" b="7452"/>
          <a:stretch/>
        </p:blipFill>
        <p:spPr>
          <a:xfrm>
            <a:off x="7250600" y="3216450"/>
            <a:ext cx="3094500" cy="3007350"/>
          </a:xfrm>
          <a:prstGeom prst="rect">
            <a:avLst/>
          </a:prstGeom>
          <a:noFill/>
          <a:ln>
            <a:noFill/>
          </a:ln>
        </p:spPr>
      </p:pic>
      <p:cxnSp>
        <p:nvCxnSpPr>
          <p:cNvPr id="436" name="Google Shape;436;g113d8db2799_0_234"/>
          <p:cNvCxnSpPr>
            <a:endCxn id="437" idx="5"/>
          </p:cNvCxnSpPr>
          <p:nvPr/>
        </p:nvCxnSpPr>
        <p:spPr>
          <a:xfrm rot="10800000">
            <a:off x="9589917" y="5300652"/>
            <a:ext cx="487200" cy="1051200"/>
          </a:xfrm>
          <a:prstGeom prst="straightConnector1">
            <a:avLst/>
          </a:prstGeom>
          <a:noFill/>
          <a:ln w="28575" cap="flat" cmpd="sng">
            <a:solidFill>
              <a:srgbClr val="FF0000"/>
            </a:solidFill>
            <a:prstDash val="solid"/>
            <a:round/>
            <a:headEnd type="none" w="med" len="med"/>
            <a:tailEnd type="triangle" w="med" len="med"/>
          </a:ln>
        </p:spPr>
      </p:cxnSp>
      <p:sp>
        <p:nvSpPr>
          <p:cNvPr id="437" name="Google Shape;437;g113d8db2799_0_234"/>
          <p:cNvSpPr/>
          <p:nvPr/>
        </p:nvSpPr>
        <p:spPr>
          <a:xfrm>
            <a:off x="8438900" y="4581875"/>
            <a:ext cx="1348500" cy="8421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8" name="Google Shape;438;g113d8db2799_0_234"/>
          <p:cNvPicPr preferRelativeResize="0"/>
          <p:nvPr/>
        </p:nvPicPr>
        <p:blipFill>
          <a:blip r:embed="rId4">
            <a:alphaModFix/>
          </a:blip>
          <a:stretch>
            <a:fillRect/>
          </a:stretch>
        </p:blipFill>
        <p:spPr>
          <a:xfrm>
            <a:off x="1517525" y="1977400"/>
            <a:ext cx="3094526" cy="4137023"/>
          </a:xfrm>
          <a:prstGeom prst="rect">
            <a:avLst/>
          </a:prstGeom>
          <a:noFill/>
          <a:ln w="9525" cap="flat" cmpd="sng">
            <a:solidFill>
              <a:schemeClr val="dk2"/>
            </a:solidFill>
            <a:prstDash val="solid"/>
            <a:round/>
            <a:headEnd type="none" w="sm" len="sm"/>
            <a:tailEnd type="none" w="sm" len="sm"/>
          </a:ln>
        </p:spPr>
      </p:pic>
      <p:cxnSp>
        <p:nvCxnSpPr>
          <p:cNvPr id="439" name="Google Shape;439;g113d8db2799_0_234"/>
          <p:cNvCxnSpPr/>
          <p:nvPr/>
        </p:nvCxnSpPr>
        <p:spPr>
          <a:xfrm flipH="1">
            <a:off x="2144475" y="2436463"/>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440" name="Google Shape;440;g113d8db2799_0_234"/>
          <p:cNvSpPr/>
          <p:nvPr/>
        </p:nvSpPr>
        <p:spPr>
          <a:xfrm>
            <a:off x="1357250" y="3203574"/>
            <a:ext cx="1101000" cy="8421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g113d8db2799_0_234"/>
          <p:cNvSpPr/>
          <p:nvPr/>
        </p:nvSpPr>
        <p:spPr>
          <a:xfrm>
            <a:off x="11799000" y="0"/>
            <a:ext cx="393000" cy="406500"/>
          </a:xfrm>
          <a:prstGeom prst="ellipse">
            <a:avLst/>
          </a:prstGeom>
          <a:solidFill>
            <a:srgbClr val="E6B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7</a:t>
            </a:r>
            <a:endParaRPr b="1">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123e0bea475_0_9"/>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28</a:t>
            </a:fld>
            <a:endParaRPr/>
          </a:p>
        </p:txBody>
      </p:sp>
      <p:sp>
        <p:nvSpPr>
          <p:cNvPr id="449" name="Google Shape;449;g123e0bea475_0_9"/>
          <p:cNvSpPr txBox="1">
            <a:spLocks noGrp="1"/>
          </p:cNvSpPr>
          <p:nvPr>
            <p:ph type="body" idx="2"/>
          </p:nvPr>
        </p:nvSpPr>
        <p:spPr>
          <a:xfrm>
            <a:off x="158224" y="-85307"/>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dirty="0"/>
              <a:t>Report PPS VS New Requirement</a:t>
            </a:r>
            <a:endParaRPr dirty="0"/>
          </a:p>
        </p:txBody>
      </p:sp>
      <p:sp>
        <p:nvSpPr>
          <p:cNvPr id="5" name="Google Shape;466;g11f1d894c1e_0_29">
            <a:extLst>
              <a:ext uri="{FF2B5EF4-FFF2-40B4-BE49-F238E27FC236}">
                <a16:creationId xmlns:a16="http://schemas.microsoft.com/office/drawing/2014/main" id="{AB40162D-6859-4B0D-AF40-8A0A9462C037}"/>
              </a:ext>
            </a:extLst>
          </p:cNvPr>
          <p:cNvSpPr/>
          <p:nvPr/>
        </p:nvSpPr>
        <p:spPr>
          <a:xfrm>
            <a:off x="855157" y="555863"/>
            <a:ext cx="3430072" cy="284386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600" b="1" dirty="0">
                <a:solidFill>
                  <a:schemeClr val="dk1"/>
                </a:solidFill>
                <a:latin typeface="Prompt"/>
                <a:ea typeface="Prompt"/>
                <a:cs typeface="Prompt"/>
                <a:sym typeface="Prompt"/>
              </a:rPr>
              <a:t>PPS</a:t>
            </a:r>
            <a:endParaRPr sz="1000" b="1" dirty="0">
              <a:solidFill>
                <a:schemeClr val="dk1"/>
              </a:solidFill>
              <a:latin typeface="Prompt"/>
              <a:ea typeface="Prompt"/>
              <a:cs typeface="Prompt"/>
              <a:sym typeface="Prompt"/>
            </a:endParaRPr>
          </a:p>
        </p:txBody>
      </p:sp>
      <p:pic>
        <p:nvPicPr>
          <p:cNvPr id="8" name="pic">
            <a:extLst>
              <a:ext uri="{FF2B5EF4-FFF2-40B4-BE49-F238E27FC236}">
                <a16:creationId xmlns:a16="http://schemas.microsoft.com/office/drawing/2014/main" id="{D67E69A7-0950-4A4E-A857-4DEA91DF6F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28729" y="1076312"/>
            <a:ext cx="3248860" cy="1171687"/>
          </a:xfrm>
          <a:prstGeom prst="rect">
            <a:avLst/>
          </a:prstGeom>
        </p:spPr>
      </p:pic>
      <p:pic>
        <p:nvPicPr>
          <p:cNvPr id="7" name="pic">
            <a:extLst>
              <a:ext uri="{FF2B5EF4-FFF2-40B4-BE49-F238E27FC236}">
                <a16:creationId xmlns:a16="http://schemas.microsoft.com/office/drawing/2014/main" id="{C5DA4CBC-4E63-4FA8-A1AE-7A0B35A75AE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207439" y="1202131"/>
            <a:ext cx="431920" cy="417026"/>
          </a:xfrm>
          <a:prstGeom prst="rect">
            <a:avLst/>
          </a:prstGeom>
        </p:spPr>
      </p:pic>
      <p:sp>
        <p:nvSpPr>
          <p:cNvPr id="9" name="Google Shape;432;g113d8db2799_0_234">
            <a:extLst>
              <a:ext uri="{FF2B5EF4-FFF2-40B4-BE49-F238E27FC236}">
                <a16:creationId xmlns:a16="http://schemas.microsoft.com/office/drawing/2014/main" id="{01449E5D-1C64-4413-A939-5BE83D5CF45B}"/>
              </a:ext>
            </a:extLst>
          </p:cNvPr>
          <p:cNvSpPr txBox="1">
            <a:spLocks/>
          </p:cNvSpPr>
          <p:nvPr/>
        </p:nvSpPr>
        <p:spPr>
          <a:xfrm>
            <a:off x="928729" y="1639483"/>
            <a:ext cx="1226214" cy="51444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th-TH" sz="1400" b="0" dirty="0">
                <a:latin typeface="Prompt"/>
                <a:ea typeface="Prompt"/>
                <a:cs typeface="Prompt"/>
                <a:sym typeface="Prompt"/>
              </a:rPr>
              <a:t>ค้นหา</a:t>
            </a:r>
            <a:br>
              <a:rPr lang="th-TH" sz="1400" b="0" dirty="0">
                <a:latin typeface="Prompt"/>
                <a:ea typeface="Prompt"/>
                <a:cs typeface="Prompt"/>
                <a:sym typeface="Prompt"/>
              </a:rPr>
            </a:br>
            <a:r>
              <a:rPr lang="en-US" sz="1400" b="0" dirty="0">
                <a:latin typeface="Prompt"/>
                <a:ea typeface="Prompt"/>
                <a:cs typeface="Prompt"/>
                <a:sym typeface="Prompt"/>
              </a:rPr>
              <a:t>(</a:t>
            </a:r>
            <a:r>
              <a:rPr lang="th-TH" sz="1400" b="0" dirty="0">
                <a:latin typeface="Prompt"/>
                <a:ea typeface="Prompt"/>
                <a:cs typeface="Prompt"/>
                <a:sym typeface="Prompt"/>
              </a:rPr>
              <a:t>ระบุเงื่อนไข</a:t>
            </a:r>
            <a:r>
              <a:rPr lang="en-US" sz="1400" b="0" dirty="0">
                <a:latin typeface="Prompt"/>
                <a:ea typeface="Prompt"/>
                <a:cs typeface="Prompt"/>
                <a:sym typeface="Prompt"/>
              </a:rPr>
              <a:t>)</a:t>
            </a:r>
            <a:endParaRPr lang="th-TH" sz="1400" b="0" dirty="0">
              <a:latin typeface="Prompt"/>
              <a:ea typeface="Prompt"/>
              <a:cs typeface="Prompt"/>
              <a:sym typeface="Prompt"/>
            </a:endParaRPr>
          </a:p>
        </p:txBody>
      </p:sp>
      <p:pic>
        <p:nvPicPr>
          <p:cNvPr id="10" name="pic">
            <a:extLst>
              <a:ext uri="{FF2B5EF4-FFF2-40B4-BE49-F238E27FC236}">
                <a16:creationId xmlns:a16="http://schemas.microsoft.com/office/drawing/2014/main" id="{263CE051-ADEA-4517-ACE9-40AB6B8393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3424750" y="1125495"/>
            <a:ext cx="493662" cy="493662"/>
          </a:xfrm>
          <a:prstGeom prst="rect">
            <a:avLst/>
          </a:prstGeom>
        </p:spPr>
      </p:pic>
      <p:sp>
        <p:nvSpPr>
          <p:cNvPr id="11" name="Google Shape;432;g113d8db2799_0_234">
            <a:extLst>
              <a:ext uri="{FF2B5EF4-FFF2-40B4-BE49-F238E27FC236}">
                <a16:creationId xmlns:a16="http://schemas.microsoft.com/office/drawing/2014/main" id="{F2011498-3105-4A8C-968A-CA8DE88DBE51}"/>
              </a:ext>
            </a:extLst>
          </p:cNvPr>
          <p:cNvSpPr txBox="1">
            <a:spLocks/>
          </p:cNvSpPr>
          <p:nvPr/>
        </p:nvSpPr>
        <p:spPr>
          <a:xfrm>
            <a:off x="3177122" y="1642671"/>
            <a:ext cx="1035742" cy="51444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sz="1400" b="0" dirty="0">
                <a:latin typeface="Prompt"/>
                <a:ea typeface="Prompt"/>
                <a:cs typeface="Prompt"/>
                <a:sym typeface="Prompt"/>
              </a:rPr>
              <a:t>Export</a:t>
            </a:r>
          </a:p>
          <a:p>
            <a:pPr marL="0" indent="0" algn="ctr">
              <a:spcBef>
                <a:spcPts val="0"/>
              </a:spcBef>
            </a:pPr>
            <a:r>
              <a:rPr lang="en-US" sz="1400" b="0" dirty="0">
                <a:latin typeface="Prompt"/>
                <a:ea typeface="Prompt"/>
                <a:cs typeface="Prompt"/>
                <a:sym typeface="Prompt"/>
              </a:rPr>
              <a:t>Excel File</a:t>
            </a:r>
            <a:endParaRPr lang="th-TH" sz="1400" b="0" dirty="0">
              <a:latin typeface="Prompt"/>
              <a:ea typeface="Prompt"/>
              <a:cs typeface="Prompt"/>
              <a:sym typeface="Prompt"/>
            </a:endParaRPr>
          </a:p>
        </p:txBody>
      </p:sp>
      <p:pic>
        <p:nvPicPr>
          <p:cNvPr id="13" name="pic">
            <a:extLst>
              <a:ext uri="{FF2B5EF4-FFF2-40B4-BE49-F238E27FC236}">
                <a16:creationId xmlns:a16="http://schemas.microsoft.com/office/drawing/2014/main" id="{70FCDB2A-B31A-4CFE-83B5-7A000277CDB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2230556" y="2682788"/>
            <a:ext cx="390000" cy="390000"/>
          </a:xfrm>
          <a:prstGeom prst="rect">
            <a:avLst/>
          </a:prstGeom>
        </p:spPr>
      </p:pic>
      <p:sp>
        <p:nvSpPr>
          <p:cNvPr id="15" name="Google Shape;432;g113d8db2799_0_234">
            <a:extLst>
              <a:ext uri="{FF2B5EF4-FFF2-40B4-BE49-F238E27FC236}">
                <a16:creationId xmlns:a16="http://schemas.microsoft.com/office/drawing/2014/main" id="{209CB020-1DE7-47F1-9D81-FD9CCE65142A}"/>
              </a:ext>
            </a:extLst>
          </p:cNvPr>
          <p:cNvSpPr txBox="1">
            <a:spLocks/>
          </p:cNvSpPr>
          <p:nvPr/>
        </p:nvSpPr>
        <p:spPr>
          <a:xfrm>
            <a:off x="1907685" y="3088287"/>
            <a:ext cx="1035742" cy="51444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sz="1400" b="0" dirty="0">
                <a:latin typeface="Prompt"/>
                <a:ea typeface="Prompt"/>
                <a:cs typeface="Prompt"/>
                <a:sym typeface="Prompt"/>
              </a:rPr>
              <a:t>Database</a:t>
            </a:r>
            <a:endParaRPr lang="th-TH" sz="1400" b="0" dirty="0">
              <a:latin typeface="Prompt"/>
              <a:ea typeface="Prompt"/>
              <a:cs typeface="Prompt"/>
              <a:sym typeface="Prompt"/>
            </a:endParaRPr>
          </a:p>
        </p:txBody>
      </p:sp>
      <p:sp>
        <p:nvSpPr>
          <p:cNvPr id="17" name="Arrow: Down 16">
            <a:extLst>
              <a:ext uri="{FF2B5EF4-FFF2-40B4-BE49-F238E27FC236}">
                <a16:creationId xmlns:a16="http://schemas.microsoft.com/office/drawing/2014/main" id="{C4881D67-3A15-4042-8D28-FA32BF6B61BC}"/>
              </a:ext>
            </a:extLst>
          </p:cNvPr>
          <p:cNvSpPr/>
          <p:nvPr/>
        </p:nvSpPr>
        <p:spPr>
          <a:xfrm rot="10800000">
            <a:off x="2312459" y="2296011"/>
            <a:ext cx="223984" cy="303378"/>
          </a:xfrm>
          <a:prstGeom prst="downArrow">
            <a:avLst/>
          </a:prstGeom>
          <a:solidFill>
            <a:srgbClr val="CFE2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oogle Shape;466;g11f1d894c1e_0_29">
            <a:extLst>
              <a:ext uri="{FF2B5EF4-FFF2-40B4-BE49-F238E27FC236}">
                <a16:creationId xmlns:a16="http://schemas.microsoft.com/office/drawing/2014/main" id="{0C6121E3-473C-41AD-9F5A-391393148815}"/>
              </a:ext>
            </a:extLst>
          </p:cNvPr>
          <p:cNvSpPr/>
          <p:nvPr/>
        </p:nvSpPr>
        <p:spPr>
          <a:xfrm>
            <a:off x="7208273" y="555863"/>
            <a:ext cx="3430072" cy="2854248"/>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600" b="1" dirty="0">
                <a:solidFill>
                  <a:srgbClr val="FF0000"/>
                </a:solidFill>
                <a:latin typeface="Prompt"/>
                <a:ea typeface="Prompt"/>
                <a:cs typeface="Prompt"/>
                <a:sym typeface="Prompt"/>
              </a:rPr>
              <a:t>New Requirement</a:t>
            </a:r>
            <a:endParaRPr sz="1000" b="1" dirty="0">
              <a:solidFill>
                <a:srgbClr val="FF0000"/>
              </a:solidFill>
              <a:latin typeface="Prompt"/>
              <a:ea typeface="Prompt"/>
              <a:cs typeface="Prompt"/>
              <a:sym typeface="Prompt"/>
            </a:endParaRPr>
          </a:p>
        </p:txBody>
      </p:sp>
      <p:pic>
        <p:nvPicPr>
          <p:cNvPr id="29" name="pic">
            <a:extLst>
              <a:ext uri="{FF2B5EF4-FFF2-40B4-BE49-F238E27FC236}">
                <a16:creationId xmlns:a16="http://schemas.microsoft.com/office/drawing/2014/main" id="{CD046913-243A-4AA6-BE71-5188F3DE55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281845" y="1076312"/>
            <a:ext cx="3248860" cy="1171687"/>
          </a:xfrm>
          <a:prstGeom prst="rect">
            <a:avLst/>
          </a:prstGeom>
        </p:spPr>
      </p:pic>
      <p:pic>
        <p:nvPicPr>
          <p:cNvPr id="30" name="pic">
            <a:extLst>
              <a:ext uri="{FF2B5EF4-FFF2-40B4-BE49-F238E27FC236}">
                <a16:creationId xmlns:a16="http://schemas.microsoft.com/office/drawing/2014/main" id="{45E56D55-EA2D-4CEF-9498-EB35AD1E21D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423925" y="1202131"/>
            <a:ext cx="431920" cy="417026"/>
          </a:xfrm>
          <a:prstGeom prst="rect">
            <a:avLst/>
          </a:prstGeom>
        </p:spPr>
      </p:pic>
      <p:sp>
        <p:nvSpPr>
          <p:cNvPr id="31" name="Google Shape;432;g113d8db2799_0_234">
            <a:extLst>
              <a:ext uri="{FF2B5EF4-FFF2-40B4-BE49-F238E27FC236}">
                <a16:creationId xmlns:a16="http://schemas.microsoft.com/office/drawing/2014/main" id="{D23FAF48-CE6B-4AC9-BEC0-013ADC972641}"/>
              </a:ext>
            </a:extLst>
          </p:cNvPr>
          <p:cNvSpPr txBox="1">
            <a:spLocks/>
          </p:cNvSpPr>
          <p:nvPr/>
        </p:nvSpPr>
        <p:spPr>
          <a:xfrm>
            <a:off x="7148205" y="1653059"/>
            <a:ext cx="1227066" cy="51444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th-TH" sz="1400" b="0" dirty="0">
                <a:latin typeface="Prompt"/>
                <a:ea typeface="Prompt"/>
                <a:cs typeface="Prompt"/>
                <a:sym typeface="Prompt"/>
              </a:rPr>
              <a:t>ค้นหา</a:t>
            </a:r>
            <a:br>
              <a:rPr lang="th-TH" sz="1400" b="0" dirty="0">
                <a:latin typeface="Prompt"/>
                <a:ea typeface="Prompt"/>
                <a:cs typeface="Prompt"/>
                <a:sym typeface="Prompt"/>
              </a:rPr>
            </a:br>
            <a:r>
              <a:rPr lang="en-US" sz="1400" b="0" dirty="0">
                <a:latin typeface="Prompt"/>
                <a:ea typeface="Prompt"/>
                <a:cs typeface="Prompt"/>
                <a:sym typeface="Prompt"/>
              </a:rPr>
              <a:t>(</a:t>
            </a:r>
            <a:r>
              <a:rPr lang="th-TH" sz="1400" b="0" dirty="0">
                <a:latin typeface="Prompt"/>
                <a:ea typeface="Prompt"/>
                <a:cs typeface="Prompt"/>
                <a:sym typeface="Prompt"/>
              </a:rPr>
              <a:t>ระบุเงื่อนไข</a:t>
            </a:r>
            <a:r>
              <a:rPr lang="en-US" sz="1400" b="0" dirty="0">
                <a:latin typeface="Prompt"/>
                <a:ea typeface="Prompt"/>
                <a:cs typeface="Prompt"/>
                <a:sym typeface="Prompt"/>
              </a:rPr>
              <a:t>)</a:t>
            </a:r>
            <a:endParaRPr lang="th-TH" sz="1400" b="0" dirty="0">
              <a:latin typeface="Prompt"/>
              <a:ea typeface="Prompt"/>
              <a:cs typeface="Prompt"/>
              <a:sym typeface="Prompt"/>
            </a:endParaRPr>
          </a:p>
        </p:txBody>
      </p:sp>
      <p:pic>
        <p:nvPicPr>
          <p:cNvPr id="32" name="pic">
            <a:extLst>
              <a:ext uri="{FF2B5EF4-FFF2-40B4-BE49-F238E27FC236}">
                <a16:creationId xmlns:a16="http://schemas.microsoft.com/office/drawing/2014/main" id="{98CD516C-9053-4557-999D-D7B3AB4405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9802999" y="1165906"/>
            <a:ext cx="493662" cy="493662"/>
          </a:xfrm>
          <a:prstGeom prst="rect">
            <a:avLst/>
          </a:prstGeom>
        </p:spPr>
      </p:pic>
      <p:sp>
        <p:nvSpPr>
          <p:cNvPr id="33" name="Google Shape;432;g113d8db2799_0_234">
            <a:extLst>
              <a:ext uri="{FF2B5EF4-FFF2-40B4-BE49-F238E27FC236}">
                <a16:creationId xmlns:a16="http://schemas.microsoft.com/office/drawing/2014/main" id="{391A12BE-F28E-43EB-AFFF-B940F6C2FFCB}"/>
              </a:ext>
            </a:extLst>
          </p:cNvPr>
          <p:cNvSpPr txBox="1">
            <a:spLocks/>
          </p:cNvSpPr>
          <p:nvPr/>
        </p:nvSpPr>
        <p:spPr>
          <a:xfrm>
            <a:off x="9555371" y="1683082"/>
            <a:ext cx="1035742" cy="51444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sz="1400" b="0" dirty="0">
                <a:latin typeface="Prompt"/>
                <a:ea typeface="Prompt"/>
                <a:cs typeface="Prompt"/>
                <a:sym typeface="Prompt"/>
              </a:rPr>
              <a:t>Export</a:t>
            </a:r>
          </a:p>
          <a:p>
            <a:pPr marL="0" indent="0" algn="ctr">
              <a:spcBef>
                <a:spcPts val="0"/>
              </a:spcBef>
            </a:pPr>
            <a:r>
              <a:rPr lang="en-US" sz="1400" b="0" dirty="0">
                <a:latin typeface="Prompt"/>
                <a:ea typeface="Prompt"/>
                <a:cs typeface="Prompt"/>
                <a:sym typeface="Prompt"/>
              </a:rPr>
              <a:t>Excel File</a:t>
            </a:r>
            <a:endParaRPr lang="th-TH" sz="1400" b="0" dirty="0">
              <a:latin typeface="Prompt"/>
              <a:ea typeface="Prompt"/>
              <a:cs typeface="Prompt"/>
              <a:sym typeface="Prompt"/>
            </a:endParaRPr>
          </a:p>
        </p:txBody>
      </p:sp>
      <p:pic>
        <p:nvPicPr>
          <p:cNvPr id="34" name="pic">
            <a:extLst>
              <a:ext uri="{FF2B5EF4-FFF2-40B4-BE49-F238E27FC236}">
                <a16:creationId xmlns:a16="http://schemas.microsoft.com/office/drawing/2014/main" id="{C048C596-AF76-4C0C-9904-DA89E82CDDD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563992" y="2710066"/>
            <a:ext cx="390000" cy="390000"/>
          </a:xfrm>
          <a:prstGeom prst="rect">
            <a:avLst/>
          </a:prstGeom>
        </p:spPr>
      </p:pic>
      <p:sp>
        <p:nvSpPr>
          <p:cNvPr id="35" name="Google Shape;432;g113d8db2799_0_234">
            <a:extLst>
              <a:ext uri="{FF2B5EF4-FFF2-40B4-BE49-F238E27FC236}">
                <a16:creationId xmlns:a16="http://schemas.microsoft.com/office/drawing/2014/main" id="{057D684F-3192-418E-B562-515C90BBC075}"/>
              </a:ext>
            </a:extLst>
          </p:cNvPr>
          <p:cNvSpPr txBox="1">
            <a:spLocks/>
          </p:cNvSpPr>
          <p:nvPr/>
        </p:nvSpPr>
        <p:spPr>
          <a:xfrm>
            <a:off x="8260801" y="3094307"/>
            <a:ext cx="1035742" cy="51444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sz="1400" b="0" dirty="0">
                <a:latin typeface="Prompt"/>
                <a:ea typeface="Prompt"/>
                <a:cs typeface="Prompt"/>
                <a:sym typeface="Prompt"/>
              </a:rPr>
              <a:t>Database</a:t>
            </a:r>
            <a:endParaRPr lang="th-TH" sz="1400" b="0" dirty="0">
              <a:latin typeface="Prompt"/>
              <a:ea typeface="Prompt"/>
              <a:cs typeface="Prompt"/>
              <a:sym typeface="Prompt"/>
            </a:endParaRPr>
          </a:p>
        </p:txBody>
      </p:sp>
      <p:sp>
        <p:nvSpPr>
          <p:cNvPr id="36" name="Arrow: Down 35">
            <a:extLst>
              <a:ext uri="{FF2B5EF4-FFF2-40B4-BE49-F238E27FC236}">
                <a16:creationId xmlns:a16="http://schemas.microsoft.com/office/drawing/2014/main" id="{3367F149-072D-470C-A3FE-38AAF5E4B596}"/>
              </a:ext>
            </a:extLst>
          </p:cNvPr>
          <p:cNvSpPr/>
          <p:nvPr/>
        </p:nvSpPr>
        <p:spPr>
          <a:xfrm rot="16200000">
            <a:off x="8007886" y="1315126"/>
            <a:ext cx="166663" cy="278793"/>
          </a:xfrm>
          <a:prstGeom prst="downArrow">
            <a:avLst/>
          </a:prstGeom>
          <a:solidFill>
            <a:srgbClr val="CFE2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967B9DB-0606-43A9-B333-2B001426C76D}"/>
              </a:ext>
            </a:extLst>
          </p:cNvPr>
          <p:cNvGrpSpPr/>
          <p:nvPr/>
        </p:nvGrpSpPr>
        <p:grpSpPr>
          <a:xfrm>
            <a:off x="8519928" y="1144886"/>
            <a:ext cx="626287" cy="632924"/>
            <a:chOff x="7670212" y="1644300"/>
            <a:chExt cx="672100" cy="672100"/>
          </a:xfrm>
        </p:grpSpPr>
        <p:pic>
          <p:nvPicPr>
            <p:cNvPr id="38" name="Picture 37">
              <a:extLst>
                <a:ext uri="{FF2B5EF4-FFF2-40B4-BE49-F238E27FC236}">
                  <a16:creationId xmlns:a16="http://schemas.microsoft.com/office/drawing/2014/main" id="{D9813B52-5F64-4074-9EA4-D0B5A962D62A}"/>
                </a:ext>
              </a:extLst>
            </p:cNvPr>
            <p:cNvPicPr>
              <a:picLocks noChangeAspect="1"/>
            </p:cNvPicPr>
            <p:nvPr/>
          </p:nvPicPr>
          <p:blipFill>
            <a:blip r:embed="rId7"/>
            <a:stretch>
              <a:fillRect/>
            </a:stretch>
          </p:blipFill>
          <p:spPr>
            <a:xfrm>
              <a:off x="7670212" y="1644300"/>
              <a:ext cx="672100" cy="672100"/>
            </a:xfrm>
            <a:prstGeom prst="rect">
              <a:avLst/>
            </a:prstGeom>
          </p:spPr>
        </p:pic>
        <p:pic>
          <p:nvPicPr>
            <p:cNvPr id="3" name="Picture 2">
              <a:extLst>
                <a:ext uri="{FF2B5EF4-FFF2-40B4-BE49-F238E27FC236}">
                  <a16:creationId xmlns:a16="http://schemas.microsoft.com/office/drawing/2014/main" id="{8684AE4A-6B25-49E8-8BB6-A10C3E089CBB}"/>
                </a:ext>
              </a:extLst>
            </p:cNvPr>
            <p:cNvPicPr>
              <a:picLocks noChangeAspect="1"/>
            </p:cNvPicPr>
            <p:nvPr/>
          </p:nvPicPr>
          <p:blipFill rotWithShape="1">
            <a:blip r:embed="rId8"/>
            <a:srcRect l="79733" t="16525"/>
            <a:stretch/>
          </p:blipFill>
          <p:spPr>
            <a:xfrm>
              <a:off x="7732291" y="1836343"/>
              <a:ext cx="574028" cy="209817"/>
            </a:xfrm>
            <a:prstGeom prst="rect">
              <a:avLst/>
            </a:prstGeom>
          </p:spPr>
        </p:pic>
      </p:grpSp>
      <p:sp>
        <p:nvSpPr>
          <p:cNvPr id="42" name="Google Shape;432;g113d8db2799_0_234">
            <a:extLst>
              <a:ext uri="{FF2B5EF4-FFF2-40B4-BE49-F238E27FC236}">
                <a16:creationId xmlns:a16="http://schemas.microsoft.com/office/drawing/2014/main" id="{C44E5857-02A4-4CC1-88C7-402691470F6E}"/>
              </a:ext>
            </a:extLst>
          </p:cNvPr>
          <p:cNvSpPr txBox="1">
            <a:spLocks/>
          </p:cNvSpPr>
          <p:nvPr/>
        </p:nvSpPr>
        <p:spPr>
          <a:xfrm>
            <a:off x="8197127" y="1725260"/>
            <a:ext cx="1317702" cy="41666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lgn="ctr">
              <a:spcBef>
                <a:spcPts val="0"/>
              </a:spcBef>
            </a:pPr>
            <a:r>
              <a:rPr lang="en-US" sz="1400" b="0" dirty="0">
                <a:latin typeface="Prompt"/>
                <a:ea typeface="Prompt"/>
                <a:cs typeface="Prompt"/>
                <a:sym typeface="Prompt"/>
              </a:rPr>
              <a:t>View &amp; Save</a:t>
            </a:r>
          </a:p>
          <a:p>
            <a:pPr marL="0" indent="0" algn="ctr">
              <a:spcBef>
                <a:spcPts val="0"/>
              </a:spcBef>
            </a:pPr>
            <a:r>
              <a:rPr lang="en-US" sz="1400" b="0" dirty="0">
                <a:latin typeface="Prompt"/>
                <a:ea typeface="Prompt"/>
                <a:cs typeface="Prompt"/>
                <a:sym typeface="Prompt"/>
              </a:rPr>
              <a:t>On web</a:t>
            </a:r>
            <a:endParaRPr lang="th-TH" sz="1400" b="0" dirty="0">
              <a:latin typeface="Prompt"/>
              <a:ea typeface="Prompt"/>
              <a:cs typeface="Prompt"/>
              <a:sym typeface="Prompt"/>
            </a:endParaRPr>
          </a:p>
        </p:txBody>
      </p:sp>
      <p:sp>
        <p:nvSpPr>
          <p:cNvPr id="44" name="Arrow: Down 43">
            <a:extLst>
              <a:ext uri="{FF2B5EF4-FFF2-40B4-BE49-F238E27FC236}">
                <a16:creationId xmlns:a16="http://schemas.microsoft.com/office/drawing/2014/main" id="{B496CBA9-640F-44C9-B737-DC1E38BC793E}"/>
              </a:ext>
            </a:extLst>
          </p:cNvPr>
          <p:cNvSpPr/>
          <p:nvPr/>
        </p:nvSpPr>
        <p:spPr>
          <a:xfrm rot="16200000">
            <a:off x="9399567" y="1360203"/>
            <a:ext cx="166663" cy="278793"/>
          </a:xfrm>
          <a:prstGeom prst="downArrow">
            <a:avLst/>
          </a:prstGeom>
          <a:solidFill>
            <a:srgbClr val="CFE2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Down 62">
            <a:extLst>
              <a:ext uri="{FF2B5EF4-FFF2-40B4-BE49-F238E27FC236}">
                <a16:creationId xmlns:a16="http://schemas.microsoft.com/office/drawing/2014/main" id="{04931D21-DAAB-4A45-BD96-B9ACE5186D48}"/>
              </a:ext>
            </a:extLst>
          </p:cNvPr>
          <p:cNvSpPr/>
          <p:nvPr/>
        </p:nvSpPr>
        <p:spPr>
          <a:xfrm rot="16200000">
            <a:off x="2333109" y="1386862"/>
            <a:ext cx="166663" cy="278793"/>
          </a:xfrm>
          <a:prstGeom prst="downArrow">
            <a:avLst/>
          </a:prstGeom>
          <a:solidFill>
            <a:srgbClr val="CFE2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Down 65">
            <a:extLst>
              <a:ext uri="{FF2B5EF4-FFF2-40B4-BE49-F238E27FC236}">
                <a16:creationId xmlns:a16="http://schemas.microsoft.com/office/drawing/2014/main" id="{D5C6070A-67C1-467E-A9B5-7E966CBAF13C}"/>
              </a:ext>
            </a:extLst>
          </p:cNvPr>
          <p:cNvSpPr/>
          <p:nvPr/>
        </p:nvSpPr>
        <p:spPr>
          <a:xfrm rot="10800000">
            <a:off x="8881731" y="2258386"/>
            <a:ext cx="223984" cy="303378"/>
          </a:xfrm>
          <a:prstGeom prst="downArrow">
            <a:avLst/>
          </a:prstGeom>
          <a:solidFill>
            <a:srgbClr val="CFE2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row: Down 66">
            <a:extLst>
              <a:ext uri="{FF2B5EF4-FFF2-40B4-BE49-F238E27FC236}">
                <a16:creationId xmlns:a16="http://schemas.microsoft.com/office/drawing/2014/main" id="{596F2453-A050-4FEA-82DD-65AFA16992CA}"/>
              </a:ext>
            </a:extLst>
          </p:cNvPr>
          <p:cNvSpPr/>
          <p:nvPr/>
        </p:nvSpPr>
        <p:spPr>
          <a:xfrm>
            <a:off x="8554688" y="2275069"/>
            <a:ext cx="223984" cy="303378"/>
          </a:xfrm>
          <a:prstGeom prst="downArrow">
            <a:avLst/>
          </a:prstGeom>
          <a:solidFill>
            <a:srgbClr val="CFE2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Google Shape;431;g113d8db2799_0_234">
            <a:extLst>
              <a:ext uri="{FF2B5EF4-FFF2-40B4-BE49-F238E27FC236}">
                <a16:creationId xmlns:a16="http://schemas.microsoft.com/office/drawing/2014/main" id="{62F0D226-71C4-4078-8F23-33ED73A772ED}"/>
              </a:ext>
            </a:extLst>
          </p:cNvPr>
          <p:cNvCxnSpPr>
            <a:cxnSpLocks/>
          </p:cNvCxnSpPr>
          <p:nvPr/>
        </p:nvCxnSpPr>
        <p:spPr>
          <a:xfrm flipH="1">
            <a:off x="5801542" y="190485"/>
            <a:ext cx="19646" cy="5987290"/>
          </a:xfrm>
          <a:prstGeom prst="straightConnector1">
            <a:avLst/>
          </a:prstGeom>
          <a:noFill/>
          <a:ln w="19050" cap="flat" cmpd="sng">
            <a:solidFill>
              <a:schemeClr val="accent1"/>
            </a:solidFill>
            <a:prstDash val="solid"/>
            <a:round/>
            <a:headEnd type="none" w="med" len="med"/>
            <a:tailEnd type="none" w="med" len="med"/>
          </a:ln>
        </p:spPr>
      </p:cxnSp>
      <p:sp>
        <p:nvSpPr>
          <p:cNvPr id="69" name="Google Shape;354;g113d8db2799_0_185">
            <a:extLst>
              <a:ext uri="{FF2B5EF4-FFF2-40B4-BE49-F238E27FC236}">
                <a16:creationId xmlns:a16="http://schemas.microsoft.com/office/drawing/2014/main" id="{B4A820E6-16F2-4573-B3CD-9B4D16373684}"/>
              </a:ext>
            </a:extLst>
          </p:cNvPr>
          <p:cNvSpPr txBox="1">
            <a:spLocks/>
          </p:cNvSpPr>
          <p:nvPr/>
        </p:nvSpPr>
        <p:spPr>
          <a:xfrm>
            <a:off x="158224" y="3448870"/>
            <a:ext cx="6823415" cy="4305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spcBef>
                <a:spcPts val="0"/>
              </a:spcBef>
            </a:pPr>
            <a:r>
              <a:rPr lang="en-US" sz="1400" b="0" dirty="0">
                <a:solidFill>
                  <a:srgbClr val="002060"/>
                </a:solidFill>
                <a:latin typeface="Prompt"/>
                <a:ea typeface="Prompt"/>
                <a:cs typeface="Prompt"/>
                <a:sym typeface="Prompt"/>
              </a:rPr>
              <a:t>Ex. </a:t>
            </a:r>
            <a:r>
              <a:rPr lang="th-TH" sz="1400" b="0" dirty="0">
                <a:solidFill>
                  <a:srgbClr val="002060"/>
                </a:solidFill>
                <a:latin typeface="Prompt"/>
                <a:ea typeface="Prompt"/>
                <a:cs typeface="Prompt"/>
                <a:sym typeface="Prompt"/>
              </a:rPr>
              <a:t>ตัวอย่างรายงาน</a:t>
            </a:r>
            <a:endParaRPr lang="en-US" sz="1400" b="0" dirty="0">
              <a:solidFill>
                <a:srgbClr val="002060"/>
              </a:solidFill>
              <a:latin typeface="Prompt"/>
              <a:ea typeface="Prompt"/>
              <a:cs typeface="Prompt"/>
              <a:sym typeface="Prompt"/>
            </a:endParaRPr>
          </a:p>
        </p:txBody>
      </p:sp>
      <p:sp>
        <p:nvSpPr>
          <p:cNvPr id="73" name="Google Shape;354;g113d8db2799_0_185">
            <a:extLst>
              <a:ext uri="{FF2B5EF4-FFF2-40B4-BE49-F238E27FC236}">
                <a16:creationId xmlns:a16="http://schemas.microsoft.com/office/drawing/2014/main" id="{E646F8CD-EB05-4C84-91A6-07905756103A}"/>
              </a:ext>
            </a:extLst>
          </p:cNvPr>
          <p:cNvSpPr txBox="1">
            <a:spLocks/>
          </p:cNvSpPr>
          <p:nvPr/>
        </p:nvSpPr>
        <p:spPr>
          <a:xfrm>
            <a:off x="5975469" y="3464922"/>
            <a:ext cx="6102617" cy="4305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Tahoma"/>
                <a:ea typeface="Tahoma"/>
                <a:cs typeface="Tahoma"/>
                <a:sym typeface="Tahoma"/>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Tahoma"/>
                <a:ea typeface="Tahoma"/>
                <a:cs typeface="Tahoma"/>
                <a:sym typeface="Tahoma"/>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Tahoma"/>
                <a:ea typeface="Tahoma"/>
                <a:cs typeface="Tahoma"/>
                <a:sym typeface="Tahoma"/>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Tahoma"/>
                <a:ea typeface="Tahoma"/>
                <a:cs typeface="Tahoma"/>
                <a:sym typeface="Tahoma"/>
              </a:defRPr>
            </a:lvl9pPr>
          </a:lstStyle>
          <a:p>
            <a:pPr marL="0" indent="0">
              <a:spcBef>
                <a:spcPts val="0"/>
              </a:spcBef>
            </a:pPr>
            <a:r>
              <a:rPr lang="en-US" sz="1400" b="0" dirty="0">
                <a:solidFill>
                  <a:srgbClr val="002060"/>
                </a:solidFill>
                <a:latin typeface="Prompt"/>
                <a:ea typeface="Prompt"/>
                <a:cs typeface="Prompt"/>
                <a:sym typeface="Prompt"/>
              </a:rPr>
              <a:t>Ex. </a:t>
            </a:r>
            <a:r>
              <a:rPr lang="th-TH" sz="1400" b="0" dirty="0">
                <a:solidFill>
                  <a:srgbClr val="002060"/>
                </a:solidFill>
                <a:latin typeface="Prompt"/>
                <a:ea typeface="Prompt"/>
                <a:cs typeface="Prompt"/>
                <a:sym typeface="Prompt"/>
              </a:rPr>
              <a:t>ตัวอย่างรายงาน</a:t>
            </a:r>
            <a:endParaRPr lang="en-US" sz="1400" b="0" dirty="0">
              <a:solidFill>
                <a:srgbClr val="002060"/>
              </a:solidFill>
              <a:latin typeface="Prompt"/>
              <a:ea typeface="Prompt"/>
              <a:cs typeface="Prompt"/>
              <a:sym typeface="Prompt"/>
            </a:endParaRPr>
          </a:p>
        </p:txBody>
      </p:sp>
      <p:pic>
        <p:nvPicPr>
          <p:cNvPr id="1026" name="Picture 2">
            <a:extLst>
              <a:ext uri="{FF2B5EF4-FFF2-40B4-BE49-F238E27FC236}">
                <a16:creationId xmlns:a16="http://schemas.microsoft.com/office/drawing/2014/main" id="{39E8148F-6D6A-4D92-AFB7-17CCDDFA40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75469" y="3774704"/>
            <a:ext cx="5461298" cy="257136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82862E7-816F-4355-B68B-999373238A0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458" y="3757014"/>
            <a:ext cx="5430379" cy="25568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EFDADAB-10C3-45DD-9EC4-E1F664F85116}"/>
              </a:ext>
            </a:extLst>
          </p:cNvPr>
          <p:cNvPicPr>
            <a:picLocks noChangeAspect="1"/>
          </p:cNvPicPr>
          <p:nvPr/>
        </p:nvPicPr>
        <p:blipFill rotWithShape="1">
          <a:blip r:embed="rId11"/>
          <a:srcRect t="13240" b="13240"/>
          <a:stretch/>
        </p:blipFill>
        <p:spPr>
          <a:xfrm>
            <a:off x="9546640" y="3781512"/>
            <a:ext cx="1714124" cy="342918"/>
          </a:xfrm>
          <a:prstGeom prst="rect">
            <a:avLst/>
          </a:prstGeom>
        </p:spPr>
      </p:pic>
      <p:pic>
        <p:nvPicPr>
          <p:cNvPr id="37" name="Picture 36">
            <a:extLst>
              <a:ext uri="{FF2B5EF4-FFF2-40B4-BE49-F238E27FC236}">
                <a16:creationId xmlns:a16="http://schemas.microsoft.com/office/drawing/2014/main" id="{528266C8-8020-4D92-A157-BBE3DE9264AC}"/>
              </a:ext>
            </a:extLst>
          </p:cNvPr>
          <p:cNvPicPr>
            <a:picLocks noChangeAspect="1"/>
          </p:cNvPicPr>
          <p:nvPr/>
        </p:nvPicPr>
        <p:blipFill rotWithShape="1">
          <a:blip r:embed="rId12"/>
          <a:srcRect t="27778" b="15531"/>
          <a:stretch/>
        </p:blipFill>
        <p:spPr>
          <a:xfrm>
            <a:off x="4368984" y="3808406"/>
            <a:ext cx="1162110" cy="288005"/>
          </a:xfrm>
          <a:prstGeom prst="rect">
            <a:avLst/>
          </a:prstGeom>
        </p:spPr>
      </p:pic>
      <p:pic>
        <p:nvPicPr>
          <p:cNvPr id="43" name="Picture 42">
            <a:extLst>
              <a:ext uri="{FF2B5EF4-FFF2-40B4-BE49-F238E27FC236}">
                <a16:creationId xmlns:a16="http://schemas.microsoft.com/office/drawing/2014/main" id="{993B62D8-C1C0-4077-84E6-4AF18DBAB880}"/>
              </a:ext>
            </a:extLst>
          </p:cNvPr>
          <p:cNvPicPr>
            <a:picLocks noChangeAspect="1"/>
          </p:cNvPicPr>
          <p:nvPr/>
        </p:nvPicPr>
        <p:blipFill>
          <a:blip r:embed="rId13"/>
          <a:stretch>
            <a:fillRect/>
          </a:stretch>
        </p:blipFill>
        <p:spPr>
          <a:xfrm>
            <a:off x="6104395" y="3798209"/>
            <a:ext cx="2069872" cy="298202"/>
          </a:xfrm>
          <a:prstGeom prst="rect">
            <a:avLst/>
          </a:prstGeom>
        </p:spPr>
      </p:pic>
      <p:pic>
        <p:nvPicPr>
          <p:cNvPr id="59" name="Picture 58">
            <a:extLst>
              <a:ext uri="{FF2B5EF4-FFF2-40B4-BE49-F238E27FC236}">
                <a16:creationId xmlns:a16="http://schemas.microsoft.com/office/drawing/2014/main" id="{F8B60E5E-7C42-4CA0-A0F0-47EBE6F9692D}"/>
              </a:ext>
            </a:extLst>
          </p:cNvPr>
          <p:cNvPicPr>
            <a:picLocks noChangeAspect="1"/>
          </p:cNvPicPr>
          <p:nvPr/>
        </p:nvPicPr>
        <p:blipFill>
          <a:blip r:embed="rId13"/>
          <a:stretch>
            <a:fillRect/>
          </a:stretch>
        </p:blipFill>
        <p:spPr>
          <a:xfrm>
            <a:off x="287488" y="3798209"/>
            <a:ext cx="2069872" cy="298202"/>
          </a:xfrm>
          <a:prstGeom prst="rect">
            <a:avLst/>
          </a:prstGeom>
        </p:spPr>
      </p:pic>
      <p:pic>
        <p:nvPicPr>
          <p:cNvPr id="46" name="Picture 45">
            <a:extLst>
              <a:ext uri="{FF2B5EF4-FFF2-40B4-BE49-F238E27FC236}">
                <a16:creationId xmlns:a16="http://schemas.microsoft.com/office/drawing/2014/main" id="{A3EE77A0-E7EF-4C5A-88D8-160C2493D2F1}"/>
              </a:ext>
            </a:extLst>
          </p:cNvPr>
          <p:cNvPicPr>
            <a:picLocks noChangeAspect="1"/>
          </p:cNvPicPr>
          <p:nvPr/>
        </p:nvPicPr>
        <p:blipFill>
          <a:blip r:embed="rId14"/>
          <a:stretch>
            <a:fillRect/>
          </a:stretch>
        </p:blipFill>
        <p:spPr>
          <a:xfrm>
            <a:off x="194084" y="5883315"/>
            <a:ext cx="5376035" cy="430503"/>
          </a:xfrm>
          <a:prstGeom prst="rect">
            <a:avLst/>
          </a:prstGeom>
        </p:spPr>
      </p:pic>
      <p:pic>
        <p:nvPicPr>
          <p:cNvPr id="64" name="Picture 63">
            <a:extLst>
              <a:ext uri="{FF2B5EF4-FFF2-40B4-BE49-F238E27FC236}">
                <a16:creationId xmlns:a16="http://schemas.microsoft.com/office/drawing/2014/main" id="{49871792-0A66-45A8-AAD2-F11E2DB77992}"/>
              </a:ext>
            </a:extLst>
          </p:cNvPr>
          <p:cNvPicPr>
            <a:picLocks noChangeAspect="1"/>
          </p:cNvPicPr>
          <p:nvPr/>
        </p:nvPicPr>
        <p:blipFill>
          <a:blip r:embed="rId14"/>
          <a:stretch>
            <a:fillRect/>
          </a:stretch>
        </p:blipFill>
        <p:spPr>
          <a:xfrm>
            <a:off x="5975469" y="5915562"/>
            <a:ext cx="5376035" cy="430503"/>
          </a:xfrm>
          <a:prstGeom prst="rect">
            <a:avLst/>
          </a:prstGeom>
        </p:spPr>
      </p:pic>
      <p:pic>
        <p:nvPicPr>
          <p:cNvPr id="52" name="Picture 51">
            <a:extLst>
              <a:ext uri="{FF2B5EF4-FFF2-40B4-BE49-F238E27FC236}">
                <a16:creationId xmlns:a16="http://schemas.microsoft.com/office/drawing/2014/main" id="{F8348BC2-92E5-4D44-A84E-3810F1DF74C1}"/>
              </a:ext>
            </a:extLst>
          </p:cNvPr>
          <p:cNvPicPr>
            <a:picLocks noChangeAspect="1"/>
          </p:cNvPicPr>
          <p:nvPr/>
        </p:nvPicPr>
        <p:blipFill>
          <a:blip r:embed="rId15"/>
          <a:stretch>
            <a:fillRect/>
          </a:stretch>
        </p:blipFill>
        <p:spPr>
          <a:xfrm>
            <a:off x="10368525" y="5922370"/>
            <a:ext cx="982980" cy="412609"/>
          </a:xfrm>
          <a:prstGeom prst="rect">
            <a:avLst/>
          </a:prstGeom>
        </p:spPr>
      </p:pic>
      <p:pic>
        <p:nvPicPr>
          <p:cNvPr id="70" name="Picture 69">
            <a:extLst>
              <a:ext uri="{FF2B5EF4-FFF2-40B4-BE49-F238E27FC236}">
                <a16:creationId xmlns:a16="http://schemas.microsoft.com/office/drawing/2014/main" id="{1DB02307-78BD-4F67-B4EE-E64022142C9B}"/>
              </a:ext>
            </a:extLst>
          </p:cNvPr>
          <p:cNvPicPr>
            <a:picLocks noChangeAspect="1"/>
          </p:cNvPicPr>
          <p:nvPr/>
        </p:nvPicPr>
        <p:blipFill>
          <a:blip r:embed="rId15"/>
          <a:stretch>
            <a:fillRect/>
          </a:stretch>
        </p:blipFill>
        <p:spPr>
          <a:xfrm>
            <a:off x="4644858" y="5910210"/>
            <a:ext cx="982980" cy="412609"/>
          </a:xfrm>
          <a:prstGeom prst="rect">
            <a:avLst/>
          </a:prstGeom>
        </p:spPr>
      </p:pic>
      <p:pic>
        <p:nvPicPr>
          <p:cNvPr id="56" name="Picture 55">
            <a:extLst>
              <a:ext uri="{FF2B5EF4-FFF2-40B4-BE49-F238E27FC236}">
                <a16:creationId xmlns:a16="http://schemas.microsoft.com/office/drawing/2014/main" id="{7B59ED13-251F-400F-AF5D-ECC480276338}"/>
              </a:ext>
            </a:extLst>
          </p:cNvPr>
          <p:cNvPicPr>
            <a:picLocks noChangeAspect="1"/>
          </p:cNvPicPr>
          <p:nvPr/>
        </p:nvPicPr>
        <p:blipFill>
          <a:blip r:embed="rId16"/>
          <a:stretch>
            <a:fillRect/>
          </a:stretch>
        </p:blipFill>
        <p:spPr>
          <a:xfrm>
            <a:off x="2049145" y="4218114"/>
            <a:ext cx="1635244" cy="144804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120cfb981d5_0_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29</a:t>
            </a:fld>
            <a:endParaRPr/>
          </a:p>
        </p:txBody>
      </p:sp>
      <p:graphicFrame>
        <p:nvGraphicFramePr>
          <p:cNvPr id="456" name="Google Shape;456;g120cfb981d5_0_0"/>
          <p:cNvGraphicFramePr/>
          <p:nvPr/>
        </p:nvGraphicFramePr>
        <p:xfrm>
          <a:off x="251363" y="87225"/>
          <a:ext cx="11567225" cy="3567016"/>
        </p:xfrm>
        <a:graphic>
          <a:graphicData uri="http://schemas.openxmlformats.org/drawingml/2006/table">
            <a:tbl>
              <a:tblPr>
                <a:noFill/>
                <a:tableStyleId>{DEBFE9FD-C6BE-46A2-871C-7A142FC30F83}</a:tableStyleId>
              </a:tblPr>
              <a:tblGrid>
                <a:gridCol w="1504925">
                  <a:extLst>
                    <a:ext uri="{9D8B030D-6E8A-4147-A177-3AD203B41FA5}">
                      <a16:colId xmlns:a16="http://schemas.microsoft.com/office/drawing/2014/main" val="20000"/>
                    </a:ext>
                  </a:extLst>
                </a:gridCol>
                <a:gridCol w="393800">
                  <a:extLst>
                    <a:ext uri="{9D8B030D-6E8A-4147-A177-3AD203B41FA5}">
                      <a16:colId xmlns:a16="http://schemas.microsoft.com/office/drawing/2014/main" val="20001"/>
                    </a:ext>
                  </a:extLst>
                </a:gridCol>
                <a:gridCol w="2715050">
                  <a:extLst>
                    <a:ext uri="{9D8B030D-6E8A-4147-A177-3AD203B41FA5}">
                      <a16:colId xmlns:a16="http://schemas.microsoft.com/office/drawing/2014/main" val="20002"/>
                    </a:ext>
                  </a:extLst>
                </a:gridCol>
                <a:gridCol w="3578125">
                  <a:extLst>
                    <a:ext uri="{9D8B030D-6E8A-4147-A177-3AD203B41FA5}">
                      <a16:colId xmlns:a16="http://schemas.microsoft.com/office/drawing/2014/main" val="20003"/>
                    </a:ext>
                  </a:extLst>
                </a:gridCol>
                <a:gridCol w="2918100">
                  <a:extLst>
                    <a:ext uri="{9D8B030D-6E8A-4147-A177-3AD203B41FA5}">
                      <a16:colId xmlns:a16="http://schemas.microsoft.com/office/drawing/2014/main" val="20004"/>
                    </a:ext>
                  </a:extLst>
                </a:gridCol>
                <a:gridCol w="457225">
                  <a:extLst>
                    <a:ext uri="{9D8B030D-6E8A-4147-A177-3AD203B41FA5}">
                      <a16:colId xmlns:a16="http://schemas.microsoft.com/office/drawing/2014/main" val="20005"/>
                    </a:ext>
                  </a:extLst>
                </a:gridCol>
              </a:tblGrid>
              <a:tr h="260650">
                <a:tc>
                  <a:txBody>
                    <a:bodyPr/>
                    <a:lstStyle/>
                    <a:p>
                      <a:pPr marL="0" lvl="0" indent="0" algn="ctr" rtl="0">
                        <a:lnSpc>
                          <a:spcPct val="115000"/>
                        </a:lnSpc>
                        <a:spcBef>
                          <a:spcPts val="0"/>
                        </a:spcBef>
                        <a:spcAft>
                          <a:spcPts val="0"/>
                        </a:spcAft>
                        <a:buNone/>
                      </a:pP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000" b="1">
                          <a:solidFill>
                            <a:schemeClr val="lt1"/>
                          </a:solidFill>
                          <a:latin typeface="Calibri"/>
                          <a:ea typeface="Calibri"/>
                          <a:cs typeface="Calibri"/>
                          <a:sym typeface="Calibri"/>
                        </a:rPr>
                        <a:t>Topic</a:t>
                      </a: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000" b="1">
                          <a:solidFill>
                            <a:schemeClr val="lt1"/>
                          </a:solidFill>
                          <a:latin typeface="Calibri"/>
                          <a:ea typeface="Calibri"/>
                          <a:cs typeface="Calibri"/>
                          <a:sym typeface="Calibri"/>
                        </a:rPr>
                        <a:t>PPS</a:t>
                      </a: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000" b="1">
                          <a:solidFill>
                            <a:schemeClr val="lt1"/>
                          </a:solidFill>
                          <a:latin typeface="Calibri"/>
                          <a:ea typeface="Calibri"/>
                          <a:cs typeface="Calibri"/>
                          <a:sym typeface="Calibri"/>
                        </a:rPr>
                        <a:t>New</a:t>
                      </a: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000" b="1">
                          <a:solidFill>
                            <a:schemeClr val="lt1"/>
                          </a:solidFill>
                          <a:latin typeface="Calibri"/>
                          <a:ea typeface="Calibri"/>
                          <a:cs typeface="Calibri"/>
                          <a:sym typeface="Calibri"/>
                        </a:rPr>
                        <a:t>MD</a:t>
                      </a: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extLst>
                  <a:ext uri="{0D108BD9-81ED-4DB2-BD59-A6C34878D82A}">
                    <a16:rowId xmlns:a16="http://schemas.microsoft.com/office/drawing/2014/main" val="10000"/>
                  </a:ext>
                </a:extLst>
              </a:tr>
              <a:tr h="926900">
                <a:tc>
                  <a:txBody>
                    <a:bodyPr/>
                    <a:lstStyle/>
                    <a:p>
                      <a:pPr marL="0" lvl="0" indent="0" algn="l" rtl="0">
                        <a:lnSpc>
                          <a:spcPct val="115000"/>
                        </a:lnSpc>
                        <a:spcBef>
                          <a:spcPts val="400"/>
                        </a:spcBef>
                        <a:spcAft>
                          <a:spcPts val="0"/>
                        </a:spcAft>
                        <a:buClr>
                          <a:schemeClr val="dk1"/>
                        </a:buClr>
                        <a:buSzPts val="1100"/>
                        <a:buFont typeface="Arial"/>
                        <a:buNone/>
                      </a:pPr>
                      <a:r>
                        <a:rPr lang="en-US" sz="1100">
                          <a:solidFill>
                            <a:schemeClr val="dk1"/>
                          </a:solidFill>
                          <a:latin typeface="Calibri"/>
                          <a:ea typeface="Calibri"/>
                          <a:cs typeface="Calibri"/>
                          <a:sym typeface="Calibri"/>
                        </a:rPr>
                        <a:t>ส่วนที่ 4 เตรียมข้อมูลเพื่อออกรายงาน</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100">
                          <a:latin typeface="Calibri"/>
                          <a:ea typeface="Calibri"/>
                          <a:cs typeface="Calibri"/>
                          <a:sym typeface="Calibri"/>
                        </a:rPr>
                        <a:t>4.0</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400"/>
                        </a:spcBef>
                        <a:spcAft>
                          <a:spcPts val="0"/>
                        </a:spcAft>
                        <a:buClr>
                          <a:schemeClr val="dk1"/>
                        </a:buClr>
                        <a:buSzPts val="1100"/>
                        <a:buFont typeface="Arial"/>
                        <a:buNone/>
                      </a:pPr>
                      <a:r>
                        <a:rPr lang="en-US" sz="1100">
                          <a:solidFill>
                            <a:schemeClr val="dk1"/>
                          </a:solidFill>
                          <a:latin typeface="Calibri"/>
                          <a:ea typeface="Calibri"/>
                          <a:cs typeface="Calibri"/>
                          <a:sym typeface="Calibri"/>
                        </a:rPr>
                        <a:t>ส่วนที่ 4 เตรียมข้อมูลเพื่อออกรายงาน (Data preparation for reports)</a:t>
                      </a:r>
                      <a:endParaRPr sz="1100">
                        <a:solidFill>
                          <a:schemeClr val="dk1"/>
                        </a:solidFill>
                        <a:latin typeface="Calibri"/>
                        <a:ea typeface="Calibri"/>
                        <a:cs typeface="Calibri"/>
                        <a:sym typeface="Calibri"/>
                      </a:endParaRPr>
                    </a:p>
                    <a:p>
                      <a:pPr marL="0" lvl="0" indent="0" algn="l" rtl="0">
                        <a:spcBef>
                          <a:spcPts val="0"/>
                        </a:spcBef>
                        <a:spcAft>
                          <a:spcPts val="0"/>
                        </a:spcAft>
                        <a:buNone/>
                      </a:pP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100">
                          <a:solidFill>
                            <a:schemeClr val="dk1"/>
                          </a:solidFill>
                          <a:latin typeface="Calibri"/>
                          <a:ea typeface="Calibri"/>
                          <a:cs typeface="Calibri"/>
                          <a:sym typeface="Calibri"/>
                        </a:rPr>
                        <a:t>ทำ Outside ระบบ โดย Manual Adjust ผ่าน Excel </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Calibri"/>
                          <a:ea typeface="Calibri"/>
                          <a:cs typeface="Calibri"/>
                          <a:sym typeface="Calibri"/>
                        </a:rPr>
                        <a:t>●สามารถ Adjust Demand on Web ได้</a:t>
                      </a:r>
                      <a:endParaRPr sz="1100">
                        <a:solidFill>
                          <a:srgbClr val="FF0000"/>
                        </a:solidFill>
                        <a:latin typeface="Calibri"/>
                        <a:ea typeface="Calibri"/>
                        <a:cs typeface="Calibri"/>
                        <a:sym typeface="Calibri"/>
                      </a:endParaRPr>
                    </a:p>
                    <a:p>
                      <a:pPr marL="0" lvl="0" indent="0" algn="l" rtl="0">
                        <a:spcBef>
                          <a:spcPts val="0"/>
                        </a:spcBef>
                        <a:spcAft>
                          <a:spcPts val="0"/>
                        </a:spcAft>
                        <a:buNone/>
                      </a:pP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69</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31025">
                <a:tc>
                  <a:txBody>
                    <a:bodyPr/>
                    <a:lstStyle/>
                    <a:p>
                      <a:pPr marL="0" lvl="0" indent="0" algn="ctr" rtl="0">
                        <a:lnSpc>
                          <a:spcPct val="115000"/>
                        </a:lnSpc>
                        <a:spcBef>
                          <a:spcPts val="0"/>
                        </a:spcBef>
                        <a:spcAft>
                          <a:spcPts val="0"/>
                        </a:spcAft>
                        <a:buNone/>
                      </a:pP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100">
                          <a:latin typeface="Calibri"/>
                          <a:ea typeface="Calibri"/>
                          <a:cs typeface="Calibri"/>
                          <a:sym typeface="Calibri"/>
                        </a:rPr>
                        <a:t>4.1</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100">
                          <a:solidFill>
                            <a:schemeClr val="dk1"/>
                          </a:solidFill>
                          <a:latin typeface="Calibri"/>
                          <a:ea typeface="Calibri"/>
                          <a:cs typeface="Calibri"/>
                          <a:sym typeface="Calibri"/>
                        </a:rPr>
                        <a:t>ข้อมูลเพิ่มเติม CO2</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100">
                          <a:solidFill>
                            <a:schemeClr val="dk1"/>
                          </a:solidFill>
                          <a:latin typeface="Calibri"/>
                          <a:ea typeface="Calibri"/>
                          <a:cs typeface="Calibri"/>
                          <a:sym typeface="Calibri"/>
                        </a:rPr>
                        <a:t>ส่วนเตรียมข้อมูลเพื่อออกรายงาน</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Calibri"/>
                          <a:ea typeface="Calibri"/>
                          <a:cs typeface="Calibri"/>
                          <a:sym typeface="Calibri"/>
                        </a:rPr>
                        <a:t>เพิ่มผลิตภัณฑ์ CO2 ในส่วนของข้อมูลเพื่อออกรายงาน</a:t>
                      </a:r>
                      <a:endParaRPr sz="1100">
                        <a:solidFill>
                          <a:srgbClr val="FF0000"/>
                        </a:solidFill>
                        <a:latin typeface="Calibri"/>
                        <a:ea typeface="Calibri"/>
                        <a:cs typeface="Calibri"/>
                        <a:sym typeface="Calibri"/>
                      </a:endParaRPr>
                    </a:p>
                    <a:p>
                      <a:pPr marL="0" lvl="0" indent="0" algn="l" rtl="0">
                        <a:spcBef>
                          <a:spcPts val="0"/>
                        </a:spcBef>
                        <a:spcAft>
                          <a:spcPts val="0"/>
                        </a:spcAft>
                        <a:buNone/>
                      </a:pP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6</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85575">
                <a:tc>
                  <a:txBody>
                    <a:bodyPr/>
                    <a:lstStyle/>
                    <a:p>
                      <a:pPr marL="0" lvl="0" indent="0" algn="l" rtl="0">
                        <a:lnSpc>
                          <a:spcPct val="115000"/>
                        </a:lnSpc>
                        <a:spcBef>
                          <a:spcPts val="400"/>
                        </a:spcBef>
                        <a:spcAft>
                          <a:spcPts val="0"/>
                        </a:spcAft>
                        <a:buClr>
                          <a:schemeClr val="dk1"/>
                        </a:buClr>
                        <a:buSzPts val="1100"/>
                        <a:buFont typeface="Arial"/>
                        <a:buNone/>
                      </a:pPr>
                      <a:r>
                        <a:rPr lang="en-US" sz="1100">
                          <a:solidFill>
                            <a:schemeClr val="dk1"/>
                          </a:solidFill>
                          <a:latin typeface="Calibri"/>
                          <a:ea typeface="Calibri"/>
                          <a:cs typeface="Calibri"/>
                          <a:sym typeface="Calibri"/>
                        </a:rPr>
                        <a:t>ส่วนที่ 5 การออกรายงาน </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400"/>
                        </a:spcBef>
                        <a:spcAft>
                          <a:spcPts val="0"/>
                        </a:spcAft>
                        <a:buClr>
                          <a:schemeClr val="dk1"/>
                        </a:buClr>
                        <a:buSzPts val="1100"/>
                        <a:buFont typeface="Arial"/>
                        <a:buNone/>
                      </a:pPr>
                      <a:r>
                        <a:rPr lang="en-US" sz="1100">
                          <a:solidFill>
                            <a:schemeClr val="dk1"/>
                          </a:solidFill>
                          <a:latin typeface="Calibri"/>
                          <a:ea typeface="Calibri"/>
                          <a:cs typeface="Calibri"/>
                          <a:sym typeface="Calibri"/>
                        </a:rPr>
                        <a:t>ส่วนที่ 5 การออกรายงาน (Reports)</a:t>
                      </a:r>
                      <a:endParaRPr sz="1100">
                        <a:solidFill>
                          <a:schemeClr val="dk1"/>
                        </a:solidFill>
                        <a:latin typeface="Calibri"/>
                        <a:ea typeface="Calibri"/>
                        <a:cs typeface="Calibri"/>
                        <a:sym typeface="Calibri"/>
                      </a:endParaRPr>
                    </a:p>
                    <a:p>
                      <a:pPr marL="0" lvl="0" indent="0" algn="l" rtl="0">
                        <a:spcBef>
                          <a:spcPts val="0"/>
                        </a:spcBef>
                        <a:spcAft>
                          <a:spcPts val="0"/>
                        </a:spcAft>
                        <a:buNone/>
                      </a:pP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100">
                          <a:solidFill>
                            <a:schemeClr val="dk1"/>
                          </a:solidFill>
                          <a:latin typeface="Calibri"/>
                          <a:ea typeface="Calibri"/>
                          <a:cs typeface="Calibri"/>
                          <a:sym typeface="Calibri"/>
                        </a:rPr>
                        <a:t>ระบบสร้าง Report Excel ให้ผู้ใช้งาน</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Calibri"/>
                          <a:ea typeface="Calibri"/>
                          <a:cs typeface="Calibri"/>
                          <a:sym typeface="Calibri"/>
                        </a:rPr>
                        <a:t>●ระบบสามารถ View Reports ผ่าน Web ได้ </a:t>
                      </a:r>
                      <a:r>
                        <a:rPr lang="en-US" sz="1100" i="1">
                          <a:solidFill>
                            <a:srgbClr val="FF0000"/>
                          </a:solidFill>
                          <a:latin typeface="Calibri"/>
                          <a:ea typeface="Calibri"/>
                          <a:cs typeface="Calibri"/>
                          <a:sym typeface="Calibri"/>
                        </a:rPr>
                        <a:t>(22 Reports)</a:t>
                      </a:r>
                      <a:endParaRPr sz="1100" i="1">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Calibri"/>
                          <a:ea typeface="Calibri"/>
                          <a:cs typeface="Calibri"/>
                          <a:sym typeface="Calibri"/>
                        </a:rPr>
                        <a:t>○Report Etane Planning (4 Reports -&gt; 16 Manday)</a:t>
                      </a:r>
                      <a:endParaRPr sz="11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Calibri"/>
                          <a:ea typeface="Calibri"/>
                          <a:cs typeface="Calibri"/>
                          <a:sym typeface="Calibri"/>
                        </a:rPr>
                        <a:t>○Report Inform OR (3 Reports -&gt; 12 Manday)</a:t>
                      </a:r>
                      <a:endParaRPr sz="11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Calibri"/>
                          <a:ea typeface="Calibri"/>
                          <a:cs typeface="Calibri"/>
                          <a:sym typeface="Calibri"/>
                        </a:rPr>
                        <a:t>○Report LPG Rolling (2 Reports -&gt; 10 Manday)</a:t>
                      </a:r>
                      <a:endParaRPr sz="11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Calibri"/>
                          <a:ea typeface="Calibri"/>
                          <a:cs typeface="Calibri"/>
                          <a:sym typeface="Calibri"/>
                        </a:rPr>
                        <a:t>○Report New Balance (5 Reports -&gt; 52 Manday)</a:t>
                      </a:r>
                      <a:endParaRPr sz="11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100">
                          <a:solidFill>
                            <a:srgbClr val="FF0000"/>
                          </a:solidFill>
                          <a:latin typeface="Calibri"/>
                          <a:ea typeface="Calibri"/>
                          <a:cs typeface="Calibri"/>
                          <a:sym typeface="Calibri"/>
                        </a:rPr>
                        <a:t>○Report Summary (10 Reports -&gt; 25 Manday)</a:t>
                      </a:r>
                      <a:endParaRPr sz="1100">
                        <a:solidFill>
                          <a:srgbClr val="FF0000"/>
                        </a:solidFill>
                        <a:latin typeface="Calibri"/>
                        <a:ea typeface="Calibri"/>
                        <a:cs typeface="Calibri"/>
                        <a:sym typeface="Calibri"/>
                      </a:endParaRPr>
                    </a:p>
                    <a:p>
                      <a:pPr marL="0" lvl="0" indent="0" algn="l" rtl="0">
                        <a:spcBef>
                          <a:spcPts val="0"/>
                        </a:spcBef>
                        <a:spcAft>
                          <a:spcPts val="0"/>
                        </a:spcAft>
                        <a:buNone/>
                      </a:pP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115</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94725">
                <a:tc>
                  <a:txBody>
                    <a:bodyPr/>
                    <a:lstStyle/>
                    <a:p>
                      <a:pPr marL="457200" lvl="0" indent="-228600" algn="r" rtl="0">
                        <a:lnSpc>
                          <a:spcPct val="115000"/>
                        </a:lnSpc>
                        <a:spcBef>
                          <a:spcPts val="0"/>
                        </a:spcBef>
                        <a:spcAft>
                          <a:spcPts val="0"/>
                        </a:spcAft>
                        <a:buNone/>
                      </a:pPr>
                      <a:endParaRPr sz="1000" b="1">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457200" lvl="0" indent="-228600" algn="r" rtl="0">
                        <a:lnSpc>
                          <a:spcPct val="115000"/>
                        </a:lnSpc>
                        <a:spcBef>
                          <a:spcPts val="0"/>
                        </a:spcBef>
                        <a:spcAft>
                          <a:spcPts val="0"/>
                        </a:spcAft>
                        <a:buNone/>
                      </a:pPr>
                      <a:endParaRPr sz="1000" b="1">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gridSpan="3">
                  <a:txBody>
                    <a:bodyPr/>
                    <a:lstStyle/>
                    <a:p>
                      <a:pPr marL="457200" lvl="0" indent="-228600" algn="r" rtl="0">
                        <a:lnSpc>
                          <a:spcPct val="115000"/>
                        </a:lnSpc>
                        <a:spcBef>
                          <a:spcPts val="0"/>
                        </a:spcBef>
                        <a:spcAft>
                          <a:spcPts val="0"/>
                        </a:spcAft>
                        <a:buNone/>
                      </a:pPr>
                      <a:r>
                        <a:rPr lang="en-US" sz="1000" b="1">
                          <a:latin typeface="Calibri"/>
                          <a:ea typeface="Calibri"/>
                          <a:cs typeface="Calibri"/>
                          <a:sym typeface="Calibri"/>
                        </a:rPr>
                        <a:t>Total        </a:t>
                      </a:r>
                      <a:endParaRPr sz="1000" b="1">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000" b="1">
                          <a:solidFill>
                            <a:srgbClr val="FF0000"/>
                          </a:solidFill>
                          <a:latin typeface="Calibri"/>
                          <a:ea typeface="Calibri"/>
                          <a:cs typeface="Calibri"/>
                          <a:sym typeface="Calibri"/>
                        </a:rPr>
                        <a:t>190</a:t>
                      </a:r>
                      <a:endParaRPr sz="1000" b="1">
                        <a:solidFill>
                          <a:srgbClr val="FF0000"/>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457" name="Google Shape;457;g120cfb981d5_0_0"/>
          <p:cNvSpPr/>
          <p:nvPr/>
        </p:nvSpPr>
        <p:spPr>
          <a:xfrm>
            <a:off x="11818600" y="0"/>
            <a:ext cx="393000" cy="406500"/>
          </a:xfrm>
          <a:prstGeom prst="ellipse">
            <a:avLst/>
          </a:prstGeom>
          <a:solidFill>
            <a:srgbClr val="E6B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7</a:t>
            </a:r>
            <a:endParaRPr b="1">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5"/>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sp>
        <p:nvSpPr>
          <p:cNvPr id="89" name="Google Shape;89;p15"/>
          <p:cNvSpPr txBox="1"/>
          <p:nvPr/>
        </p:nvSpPr>
        <p:spPr>
          <a:xfrm>
            <a:off x="0" y="1138650"/>
            <a:ext cx="2406300" cy="410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70C0"/>
              </a:buClr>
              <a:buSzPts val="3200"/>
              <a:buFont typeface="Arial"/>
              <a:buNone/>
            </a:pPr>
            <a:r>
              <a:rPr lang="en-US" sz="2800" b="1">
                <a:solidFill>
                  <a:srgbClr val="0070C0"/>
                </a:solidFill>
                <a:latin typeface="Prompt"/>
                <a:ea typeface="Prompt"/>
                <a:cs typeface="Prompt"/>
                <a:sym typeface="Prompt"/>
              </a:rPr>
              <a:t>ภาพรวม</a:t>
            </a:r>
            <a:endParaRPr sz="2800" b="1">
              <a:solidFill>
                <a:srgbClr val="0070C0"/>
              </a:solidFill>
              <a:latin typeface="Prompt"/>
              <a:ea typeface="Prompt"/>
              <a:cs typeface="Prompt"/>
              <a:sym typeface="Prompt"/>
            </a:endParaRPr>
          </a:p>
          <a:p>
            <a:pPr marL="0" marR="0" lvl="0" indent="0" algn="ctr" rtl="0">
              <a:spcBef>
                <a:spcPts val="0"/>
              </a:spcBef>
              <a:spcAft>
                <a:spcPts val="0"/>
              </a:spcAft>
              <a:buClr>
                <a:srgbClr val="0070C0"/>
              </a:buClr>
              <a:buSzPts val="3200"/>
              <a:buFont typeface="Arial"/>
              <a:buNone/>
            </a:pPr>
            <a:r>
              <a:rPr lang="en-US" sz="2800" b="1">
                <a:solidFill>
                  <a:srgbClr val="0070C0"/>
                </a:solidFill>
                <a:latin typeface="Prompt"/>
                <a:ea typeface="Prompt"/>
                <a:cs typeface="Prompt"/>
                <a:sym typeface="Prompt"/>
              </a:rPr>
              <a:t>Workflow</a:t>
            </a:r>
            <a:endParaRPr sz="2800" b="1">
              <a:solidFill>
                <a:srgbClr val="0070C0"/>
              </a:solidFill>
              <a:latin typeface="Prompt"/>
              <a:ea typeface="Prompt"/>
              <a:cs typeface="Prompt"/>
              <a:sym typeface="Prompt"/>
            </a:endParaRPr>
          </a:p>
          <a:p>
            <a:pPr marL="0" marR="0" lvl="0" indent="0" algn="ctr" rtl="0">
              <a:spcBef>
                <a:spcPts val="0"/>
              </a:spcBef>
              <a:spcAft>
                <a:spcPts val="0"/>
              </a:spcAft>
              <a:buClr>
                <a:srgbClr val="0070C0"/>
              </a:buClr>
              <a:buSzPts val="3200"/>
              <a:buFont typeface="Arial"/>
              <a:buNone/>
            </a:pPr>
            <a:r>
              <a:rPr lang="en-US" sz="2800" b="1">
                <a:solidFill>
                  <a:srgbClr val="0070C0"/>
                </a:solidFill>
                <a:latin typeface="Prompt"/>
                <a:ea typeface="Prompt"/>
                <a:cs typeface="Prompt"/>
                <a:sym typeface="Prompt"/>
              </a:rPr>
              <a:t>ของระบบ</a:t>
            </a:r>
            <a:endParaRPr sz="2800" b="1">
              <a:solidFill>
                <a:srgbClr val="0070C0"/>
              </a:solidFill>
              <a:latin typeface="Prompt"/>
              <a:ea typeface="Prompt"/>
              <a:cs typeface="Prompt"/>
              <a:sym typeface="Prompt"/>
            </a:endParaRPr>
          </a:p>
          <a:p>
            <a:pPr marL="0" marR="0" lvl="0" indent="0" algn="ctr" rtl="0">
              <a:spcBef>
                <a:spcPts val="0"/>
              </a:spcBef>
              <a:spcAft>
                <a:spcPts val="0"/>
              </a:spcAft>
              <a:buClr>
                <a:srgbClr val="0070C0"/>
              </a:buClr>
              <a:buSzPts val="3200"/>
              <a:buFont typeface="Arial"/>
              <a:buNone/>
            </a:pPr>
            <a:r>
              <a:rPr lang="en-US" sz="2800" b="1">
                <a:solidFill>
                  <a:srgbClr val="0070C0"/>
                </a:solidFill>
                <a:latin typeface="Prompt"/>
                <a:ea typeface="Prompt"/>
                <a:cs typeface="Prompt"/>
                <a:sym typeface="Prompt"/>
              </a:rPr>
              <a:t>ที่ออกแบบเดิม และที่มีการเปลี่ยนแปลง</a:t>
            </a:r>
            <a:endParaRPr sz="2800" b="1">
              <a:solidFill>
                <a:srgbClr val="0070C0"/>
              </a:solidFill>
              <a:latin typeface="Prompt"/>
              <a:ea typeface="Prompt"/>
              <a:cs typeface="Prompt"/>
              <a:sym typeface="Prompt"/>
            </a:endParaRPr>
          </a:p>
        </p:txBody>
      </p:sp>
      <p:pic>
        <p:nvPicPr>
          <p:cNvPr id="90" name="Google Shape;90;p15"/>
          <p:cNvPicPr preferRelativeResize="0"/>
          <p:nvPr/>
        </p:nvPicPr>
        <p:blipFill rotWithShape="1">
          <a:blip r:embed="rId3">
            <a:alphaModFix/>
          </a:blip>
          <a:srcRect/>
          <a:stretch/>
        </p:blipFill>
        <p:spPr>
          <a:xfrm>
            <a:off x="2306351" y="0"/>
            <a:ext cx="2775848" cy="6381924"/>
          </a:xfrm>
          <a:prstGeom prst="rect">
            <a:avLst/>
          </a:prstGeom>
          <a:noFill/>
          <a:ln>
            <a:noFill/>
          </a:ln>
        </p:spPr>
      </p:pic>
      <p:pic>
        <p:nvPicPr>
          <p:cNvPr id="91" name="Google Shape;91;p15"/>
          <p:cNvPicPr preferRelativeResize="0"/>
          <p:nvPr/>
        </p:nvPicPr>
        <p:blipFill>
          <a:blip r:embed="rId4">
            <a:alphaModFix/>
          </a:blip>
          <a:stretch>
            <a:fillRect/>
          </a:stretch>
        </p:blipFill>
        <p:spPr>
          <a:xfrm>
            <a:off x="5733149" y="277950"/>
            <a:ext cx="6188927" cy="5826026"/>
          </a:xfrm>
          <a:prstGeom prst="rect">
            <a:avLst/>
          </a:prstGeom>
          <a:noFill/>
          <a:ln>
            <a:noFill/>
          </a:ln>
        </p:spPr>
      </p:pic>
      <p:cxnSp>
        <p:nvCxnSpPr>
          <p:cNvPr id="92" name="Google Shape;92;p15"/>
          <p:cNvCxnSpPr>
            <a:stCxn id="90" idx="3"/>
            <a:endCxn id="91" idx="1"/>
          </p:cNvCxnSpPr>
          <p:nvPr/>
        </p:nvCxnSpPr>
        <p:spPr>
          <a:xfrm>
            <a:off x="5082199" y="3190962"/>
            <a:ext cx="651000" cy="0"/>
          </a:xfrm>
          <a:prstGeom prst="straightConnector1">
            <a:avLst/>
          </a:prstGeom>
          <a:noFill/>
          <a:ln w="28575" cap="flat" cmpd="sng">
            <a:solidFill>
              <a:srgbClr val="FF0000"/>
            </a:solidFill>
            <a:prstDash val="solid"/>
            <a:round/>
            <a:headEnd type="none" w="med" len="med"/>
            <a:tailEnd type="triangle" w="med" len="med"/>
          </a:ln>
        </p:spPr>
      </p:cxnSp>
      <p:sp>
        <p:nvSpPr>
          <p:cNvPr id="93" name="Google Shape;93;p15"/>
          <p:cNvSpPr/>
          <p:nvPr/>
        </p:nvSpPr>
        <p:spPr>
          <a:xfrm>
            <a:off x="10399700" y="5053700"/>
            <a:ext cx="148800" cy="148800"/>
          </a:xfrm>
          <a:prstGeom prst="ellipse">
            <a:avLst/>
          </a:prstGeom>
          <a:solidFill>
            <a:srgbClr val="93C47D"/>
          </a:solidFill>
          <a:ln w="952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txBox="1"/>
          <p:nvPr/>
        </p:nvSpPr>
        <p:spPr>
          <a:xfrm>
            <a:off x="10518550" y="4958750"/>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i="1">
                <a:latin typeface="Prompt"/>
                <a:ea typeface="Prompt"/>
                <a:cs typeface="Prompt"/>
                <a:sym typeface="Prompt"/>
              </a:rPr>
              <a:t>ไม่มีการเปลี่ยนแปลง</a:t>
            </a:r>
            <a:endParaRPr sz="1000" i="1">
              <a:latin typeface="Prompt"/>
              <a:ea typeface="Prompt"/>
              <a:cs typeface="Prompt"/>
              <a:sym typeface="Prompt"/>
            </a:endParaRPr>
          </a:p>
        </p:txBody>
      </p:sp>
      <p:sp>
        <p:nvSpPr>
          <p:cNvPr id="95" name="Google Shape;95;p15"/>
          <p:cNvSpPr/>
          <p:nvPr/>
        </p:nvSpPr>
        <p:spPr>
          <a:xfrm>
            <a:off x="10399700" y="5372575"/>
            <a:ext cx="148800" cy="148800"/>
          </a:xfrm>
          <a:prstGeom prst="ellipse">
            <a:avLst/>
          </a:prstGeom>
          <a:solidFill>
            <a:srgbClr val="E06666"/>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txBox="1"/>
          <p:nvPr/>
        </p:nvSpPr>
        <p:spPr>
          <a:xfrm>
            <a:off x="10518550" y="5277625"/>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i="1">
                <a:latin typeface="Prompt"/>
                <a:ea typeface="Prompt"/>
                <a:cs typeface="Prompt"/>
                <a:sym typeface="Prompt"/>
              </a:rPr>
              <a:t>มีการเปลี่ยนแปลง</a:t>
            </a:r>
            <a:endParaRPr sz="1000" i="1">
              <a:latin typeface="Prompt"/>
              <a:ea typeface="Prompt"/>
              <a:cs typeface="Prompt"/>
              <a:sym typeface="Prompt"/>
            </a:endParaRPr>
          </a:p>
        </p:txBody>
      </p:sp>
      <p:sp>
        <p:nvSpPr>
          <p:cNvPr id="97" name="Google Shape;97;p15"/>
          <p:cNvSpPr/>
          <p:nvPr/>
        </p:nvSpPr>
        <p:spPr>
          <a:xfrm>
            <a:off x="10399700" y="5691450"/>
            <a:ext cx="148800" cy="148800"/>
          </a:xfrm>
          <a:prstGeom prst="ellipse">
            <a:avLst/>
          </a:prstGeom>
          <a:solidFill>
            <a:srgbClr val="F1C23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txBox="1"/>
          <p:nvPr/>
        </p:nvSpPr>
        <p:spPr>
          <a:xfrm>
            <a:off x="10518550" y="5596500"/>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i="1">
                <a:latin typeface="Prompt"/>
                <a:ea typeface="Prompt"/>
                <a:cs typeface="Prompt"/>
                <a:sym typeface="Prompt"/>
              </a:rPr>
              <a:t>เพิ่มเติมจาก PPS</a:t>
            </a:r>
            <a:endParaRPr sz="1000" i="1">
              <a:latin typeface="Prompt"/>
              <a:ea typeface="Prompt"/>
              <a:cs typeface="Prompt"/>
              <a:sym typeface="Promp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g11f1d894c1e_0_29"/>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30</a:t>
            </a:fld>
            <a:endParaRPr/>
          </a:p>
        </p:txBody>
      </p:sp>
      <p:sp>
        <p:nvSpPr>
          <p:cNvPr id="464" name="Google Shape;464;g11f1d894c1e_0_29"/>
          <p:cNvSpPr/>
          <p:nvPr/>
        </p:nvSpPr>
        <p:spPr>
          <a:xfrm>
            <a:off x="8314750" y="132690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[เปลี่ยนวิธีการ Input ข้อมูลจาก Excel To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ประกอบไปด้วย Transaction และ master</a:t>
            </a:r>
            <a:endParaRPr sz="1300"/>
          </a:p>
        </p:txBody>
      </p:sp>
      <p:sp>
        <p:nvSpPr>
          <p:cNvPr id="465" name="Google Shape;465;g11f1d894c1e_0_29"/>
          <p:cNvSpPr/>
          <p:nvPr/>
        </p:nvSpPr>
        <p:spPr>
          <a:xfrm>
            <a:off x="10320850" y="1313425"/>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[เปลี่ยนวิธีเดิมคำนวณใน Excel เป็นคำนวณใน Web]</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การคำนวณ Full Cost, Selling Price, Margin Per Unit , Inventory</a:t>
            </a:r>
            <a:endParaRPr sz="1000" b="1">
              <a:solidFill>
                <a:schemeClr val="dk1"/>
              </a:solidFill>
              <a:latin typeface="Prompt"/>
              <a:ea typeface="Prompt"/>
              <a:cs typeface="Prompt"/>
              <a:sym typeface="Prompt"/>
            </a:endParaRPr>
          </a:p>
        </p:txBody>
      </p:sp>
      <p:sp>
        <p:nvSpPr>
          <p:cNvPr id="466" name="Google Shape;466;g11f1d894c1e_0_29"/>
          <p:cNvSpPr/>
          <p:nvPr/>
        </p:nvSpPr>
        <p:spPr>
          <a:xfrm>
            <a:off x="307700"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 Feature ให้ระบบ Config Formular ได้]</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เมนู Contract, Product</a:t>
            </a:r>
            <a:endParaRPr sz="1000" b="1">
              <a:solidFill>
                <a:schemeClr val="dk1"/>
              </a:solidFill>
              <a:latin typeface="Prompt"/>
              <a:ea typeface="Prompt"/>
              <a:cs typeface="Prompt"/>
              <a:sym typeface="Prompt"/>
            </a:endParaRPr>
          </a:p>
        </p:txBody>
      </p:sp>
      <p:sp>
        <p:nvSpPr>
          <p:cNvPr id="467" name="Google Shape;467;g11f1d894c1e_0_29"/>
          <p:cNvSpPr/>
          <p:nvPr/>
        </p:nvSpPr>
        <p:spPr>
          <a:xfrm>
            <a:off x="4297475"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[เปลี่ยนวิธีการคำนวณบน Optimization engine]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เช่น การปรับใช้เงื่อนไข Ability Daily ในการ Optimize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Prompt"/>
              <a:ea typeface="Prompt"/>
              <a:cs typeface="Prompt"/>
              <a:sym typeface="Prompt"/>
            </a:endParaRPr>
          </a:p>
        </p:txBody>
      </p:sp>
      <p:sp>
        <p:nvSpPr>
          <p:cNvPr id="468" name="Google Shape;468;g11f1d894c1e_0_29"/>
          <p:cNvSpPr/>
          <p:nvPr/>
        </p:nvSpPr>
        <p:spPr>
          <a:xfrm>
            <a:off x="2296475"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[ทำ Merge Allo On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เดิมทำผ่าน Excel</a:t>
            </a:r>
            <a:endParaRPr sz="1000" b="1">
              <a:solidFill>
                <a:schemeClr val="dk1"/>
              </a:solidFill>
              <a:latin typeface="Prompt"/>
              <a:ea typeface="Prompt"/>
              <a:cs typeface="Prompt"/>
              <a:sym typeface="Prompt"/>
            </a:endParaRPr>
          </a:p>
        </p:txBody>
      </p:sp>
      <p:sp>
        <p:nvSpPr>
          <p:cNvPr id="469" name="Google Shape;469;g11f1d894c1e_0_29"/>
          <p:cNvSpPr/>
          <p:nvPr/>
        </p:nvSpPr>
        <p:spPr>
          <a:xfrm>
            <a:off x="6308650"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[เพิ่มการดึงข้อมูลจากระบบ Smart Price]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Volume, Full cost, Selling Price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endParaRPr sz="1300"/>
          </a:p>
        </p:txBody>
      </p:sp>
      <p:sp>
        <p:nvSpPr>
          <p:cNvPr id="470" name="Google Shape;470;g11f1d894c1e_0_29"/>
          <p:cNvSpPr/>
          <p:nvPr/>
        </p:nvSpPr>
        <p:spPr>
          <a:xfrm>
            <a:off x="8314738"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[Monitor Report On Web and Save Data]</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ประกอบไปด้วย 22 Report ย่อย</a:t>
            </a:r>
            <a:endParaRPr sz="1000" b="1">
              <a:solidFill>
                <a:schemeClr val="dk1"/>
              </a:solidFill>
              <a:latin typeface="Prompt"/>
              <a:ea typeface="Prompt"/>
              <a:cs typeface="Prompt"/>
              <a:sym typeface="Prompt"/>
            </a:endParaRPr>
          </a:p>
        </p:txBody>
      </p:sp>
      <p:sp>
        <p:nvSpPr>
          <p:cNvPr id="471" name="Google Shape;471;g11f1d894c1e_0_29"/>
          <p:cNvSpPr/>
          <p:nvPr/>
        </p:nvSpPr>
        <p:spPr>
          <a:xfrm>
            <a:off x="10320850"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อื่นๆ</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ได้แก่ System , Login</a:t>
            </a:r>
            <a:endParaRPr sz="1000" b="1">
              <a:solidFill>
                <a:schemeClr val="dk1"/>
              </a:solidFill>
              <a:latin typeface="Prompt"/>
              <a:ea typeface="Prompt"/>
              <a:cs typeface="Prompt"/>
              <a:sym typeface="Prompt"/>
            </a:endParaRPr>
          </a:p>
        </p:txBody>
      </p:sp>
      <p:sp>
        <p:nvSpPr>
          <p:cNvPr id="472" name="Google Shape;472;g11f1d894c1e_0_29"/>
          <p:cNvSpPr/>
          <p:nvPr/>
        </p:nvSpPr>
        <p:spPr>
          <a:xfrm>
            <a:off x="8967550" y="103770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
        <p:nvSpPr>
          <p:cNvPr id="473" name="Google Shape;473;g11f1d894c1e_0_29"/>
          <p:cNvSpPr/>
          <p:nvPr/>
        </p:nvSpPr>
        <p:spPr>
          <a:xfrm>
            <a:off x="10973650" y="1037700"/>
            <a:ext cx="393000" cy="406500"/>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2</a:t>
            </a:r>
            <a:endParaRPr b="1">
              <a:solidFill>
                <a:schemeClr val="lt1"/>
              </a:solidFill>
            </a:endParaRPr>
          </a:p>
        </p:txBody>
      </p:sp>
      <p:sp>
        <p:nvSpPr>
          <p:cNvPr id="474" name="Google Shape;474;g11f1d894c1e_0_29"/>
          <p:cNvSpPr/>
          <p:nvPr/>
        </p:nvSpPr>
        <p:spPr>
          <a:xfrm>
            <a:off x="943175" y="3857450"/>
            <a:ext cx="393000" cy="406500"/>
          </a:xfrm>
          <a:prstGeom prst="ellipse">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3</a:t>
            </a:r>
            <a:endParaRPr b="1">
              <a:solidFill>
                <a:schemeClr val="lt1"/>
              </a:solidFill>
            </a:endParaRPr>
          </a:p>
        </p:txBody>
      </p:sp>
      <p:sp>
        <p:nvSpPr>
          <p:cNvPr id="475" name="Google Shape;475;g11f1d894c1e_0_29"/>
          <p:cNvSpPr/>
          <p:nvPr/>
        </p:nvSpPr>
        <p:spPr>
          <a:xfrm>
            <a:off x="2955388" y="3857450"/>
            <a:ext cx="393000" cy="406500"/>
          </a:xfrm>
          <a:prstGeom prst="ellipse">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4</a:t>
            </a:r>
            <a:endParaRPr b="1">
              <a:solidFill>
                <a:schemeClr val="lt1"/>
              </a:solidFill>
            </a:endParaRPr>
          </a:p>
        </p:txBody>
      </p:sp>
      <p:sp>
        <p:nvSpPr>
          <p:cNvPr id="476" name="Google Shape;476;g11f1d894c1e_0_29"/>
          <p:cNvSpPr/>
          <p:nvPr/>
        </p:nvSpPr>
        <p:spPr>
          <a:xfrm>
            <a:off x="4955363" y="3857450"/>
            <a:ext cx="393000" cy="406500"/>
          </a:xfrm>
          <a:prstGeom prst="ellipse">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5</a:t>
            </a:r>
            <a:endParaRPr b="1">
              <a:solidFill>
                <a:schemeClr val="lt1"/>
              </a:solidFill>
            </a:endParaRPr>
          </a:p>
        </p:txBody>
      </p:sp>
      <p:sp>
        <p:nvSpPr>
          <p:cNvPr id="477" name="Google Shape;477;g11f1d894c1e_0_29"/>
          <p:cNvSpPr/>
          <p:nvPr/>
        </p:nvSpPr>
        <p:spPr>
          <a:xfrm>
            <a:off x="6958913" y="3857450"/>
            <a:ext cx="393000" cy="406500"/>
          </a:xfrm>
          <a:prstGeom prst="ellipse">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6</a:t>
            </a:r>
            <a:endParaRPr b="1">
              <a:solidFill>
                <a:schemeClr val="lt1"/>
              </a:solidFill>
            </a:endParaRPr>
          </a:p>
        </p:txBody>
      </p:sp>
      <p:sp>
        <p:nvSpPr>
          <p:cNvPr id="478" name="Google Shape;478;g11f1d894c1e_0_29"/>
          <p:cNvSpPr/>
          <p:nvPr/>
        </p:nvSpPr>
        <p:spPr>
          <a:xfrm>
            <a:off x="8967550" y="3857450"/>
            <a:ext cx="393000" cy="406500"/>
          </a:xfrm>
          <a:prstGeom prst="ellipse">
            <a:avLst/>
          </a:prstGeom>
          <a:solidFill>
            <a:srgbClr val="E6B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7</a:t>
            </a:r>
            <a:endParaRPr b="1">
              <a:solidFill>
                <a:schemeClr val="lt1"/>
              </a:solidFill>
            </a:endParaRPr>
          </a:p>
        </p:txBody>
      </p:sp>
      <p:sp>
        <p:nvSpPr>
          <p:cNvPr id="479" name="Google Shape;479;g11f1d894c1e_0_29"/>
          <p:cNvSpPr/>
          <p:nvPr/>
        </p:nvSpPr>
        <p:spPr>
          <a:xfrm>
            <a:off x="10973650" y="3857450"/>
            <a:ext cx="393000" cy="406500"/>
          </a:xfrm>
          <a:prstGeom prst="ellipse">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8</a:t>
            </a:r>
            <a:endParaRPr b="1">
              <a:solidFill>
                <a:schemeClr val="lt1"/>
              </a:solidFill>
            </a:endParaRPr>
          </a:p>
        </p:txBody>
      </p:sp>
      <p:sp>
        <p:nvSpPr>
          <p:cNvPr id="480" name="Google Shape;480;g11f1d894c1e_0_29"/>
          <p:cNvSpPr/>
          <p:nvPr/>
        </p:nvSpPr>
        <p:spPr>
          <a:xfrm>
            <a:off x="8699804" y="274440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189</a:t>
            </a:r>
            <a:endParaRPr/>
          </a:p>
        </p:txBody>
      </p:sp>
      <p:sp>
        <p:nvSpPr>
          <p:cNvPr id="481" name="Google Shape;481;g11f1d894c1e_0_29"/>
          <p:cNvSpPr/>
          <p:nvPr/>
        </p:nvSpPr>
        <p:spPr>
          <a:xfrm>
            <a:off x="10705904" y="2744400"/>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61</a:t>
            </a:r>
            <a:endParaRPr/>
          </a:p>
        </p:txBody>
      </p:sp>
      <p:sp>
        <p:nvSpPr>
          <p:cNvPr id="482" name="Google Shape;482;g11f1d894c1e_0_29"/>
          <p:cNvSpPr/>
          <p:nvPr/>
        </p:nvSpPr>
        <p:spPr>
          <a:xfrm>
            <a:off x="692754" y="5401825"/>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err="1">
                <a:solidFill>
                  <a:schemeClr val="dk1"/>
                </a:solidFill>
                <a:latin typeface="Prompt"/>
                <a:ea typeface="Prompt"/>
                <a:cs typeface="Prompt"/>
                <a:sym typeface="Prompt"/>
              </a:rPr>
              <a:t>Manday</a:t>
            </a:r>
            <a:endParaRPr sz="1100" b="1" dirty="0">
              <a:solidFill>
                <a:schemeClr val="dk1"/>
              </a:solidFill>
              <a:latin typeface="Prompt"/>
              <a:ea typeface="Prompt"/>
              <a:cs typeface="Prompt"/>
              <a:sym typeface="Prompt"/>
            </a:endParaRPr>
          </a:p>
          <a:p>
            <a:pPr marL="0" lvl="0" indent="0" algn="ctr" rtl="0">
              <a:spcBef>
                <a:spcPts val="0"/>
              </a:spcBef>
              <a:spcAft>
                <a:spcPts val="0"/>
              </a:spcAft>
              <a:buNone/>
            </a:pPr>
            <a:r>
              <a:rPr lang="en-US" sz="1100" b="1" dirty="0">
                <a:solidFill>
                  <a:schemeClr val="dk1"/>
                </a:solidFill>
                <a:latin typeface="Prompt"/>
                <a:ea typeface="Prompt"/>
                <a:cs typeface="Prompt"/>
                <a:sym typeface="Prompt"/>
              </a:rPr>
              <a:t>116</a:t>
            </a:r>
            <a:endParaRPr dirty="0"/>
          </a:p>
        </p:txBody>
      </p:sp>
      <p:sp>
        <p:nvSpPr>
          <p:cNvPr id="483" name="Google Shape;483;g11f1d894c1e_0_29"/>
          <p:cNvSpPr/>
          <p:nvPr/>
        </p:nvSpPr>
        <p:spPr>
          <a:xfrm>
            <a:off x="2681529" y="5401825"/>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54</a:t>
            </a:r>
            <a:endParaRPr/>
          </a:p>
        </p:txBody>
      </p:sp>
      <p:sp>
        <p:nvSpPr>
          <p:cNvPr id="484" name="Google Shape;484;g11f1d894c1e_0_29"/>
          <p:cNvSpPr/>
          <p:nvPr/>
        </p:nvSpPr>
        <p:spPr>
          <a:xfrm>
            <a:off x="4682529" y="5401825"/>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91</a:t>
            </a:r>
            <a:endParaRPr/>
          </a:p>
        </p:txBody>
      </p:sp>
      <p:sp>
        <p:nvSpPr>
          <p:cNvPr id="485" name="Google Shape;485;g11f1d894c1e_0_29"/>
          <p:cNvSpPr/>
          <p:nvPr/>
        </p:nvSpPr>
        <p:spPr>
          <a:xfrm>
            <a:off x="6693704" y="5401825"/>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20</a:t>
            </a:r>
            <a:endParaRPr/>
          </a:p>
        </p:txBody>
      </p:sp>
      <p:sp>
        <p:nvSpPr>
          <p:cNvPr id="486" name="Google Shape;486;g11f1d894c1e_0_29"/>
          <p:cNvSpPr/>
          <p:nvPr/>
        </p:nvSpPr>
        <p:spPr>
          <a:xfrm>
            <a:off x="8699791" y="5401825"/>
            <a:ext cx="928500" cy="6912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16</a:t>
            </a:r>
            <a:endParaRPr/>
          </a:p>
        </p:txBody>
      </p:sp>
      <p:sp>
        <p:nvSpPr>
          <p:cNvPr id="487" name="Google Shape;487;g11f1d894c1e_0_29"/>
          <p:cNvSpPr/>
          <p:nvPr/>
        </p:nvSpPr>
        <p:spPr>
          <a:xfrm>
            <a:off x="10705904" y="5401825"/>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8</a:t>
            </a:r>
            <a:endParaRPr/>
          </a:p>
        </p:txBody>
      </p:sp>
      <p:pic>
        <p:nvPicPr>
          <p:cNvPr id="488" name="Google Shape;488;g11f1d894c1e_0_29" title="Chart"/>
          <p:cNvPicPr preferRelativeResize="0"/>
          <p:nvPr/>
        </p:nvPicPr>
        <p:blipFill>
          <a:blip r:embed="rId3">
            <a:alphaModFix/>
          </a:blip>
          <a:stretch>
            <a:fillRect/>
          </a:stretch>
        </p:blipFill>
        <p:spPr>
          <a:xfrm>
            <a:off x="376350" y="239338"/>
            <a:ext cx="5538849" cy="3424866"/>
          </a:xfrm>
          <a:prstGeom prst="rect">
            <a:avLst/>
          </a:prstGeom>
          <a:noFill/>
          <a:ln>
            <a:noFill/>
          </a:ln>
        </p:spPr>
      </p:pic>
      <p:sp>
        <p:nvSpPr>
          <p:cNvPr id="489" name="Google Shape;489;g11f1d894c1e_0_29"/>
          <p:cNvSpPr txBox="1"/>
          <p:nvPr/>
        </p:nvSpPr>
        <p:spPr>
          <a:xfrm>
            <a:off x="2630952" y="1628525"/>
            <a:ext cx="1041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i="1">
                <a:solidFill>
                  <a:srgbClr val="0070C0"/>
                </a:solidFill>
                <a:latin typeface="Prompt"/>
                <a:ea typeface="Prompt"/>
                <a:cs typeface="Prompt"/>
                <a:sym typeface="Prompt"/>
              </a:rPr>
              <a:t>555 Manday</a:t>
            </a:r>
            <a:endParaRPr sz="1500" b="1" i="1">
              <a:solidFill>
                <a:srgbClr val="0070C0"/>
              </a:solidFill>
              <a:latin typeface="Prompt"/>
              <a:ea typeface="Prompt"/>
              <a:cs typeface="Prompt"/>
              <a:sym typeface="Prompt"/>
            </a:endParaRPr>
          </a:p>
        </p:txBody>
      </p:sp>
      <p:pic>
        <p:nvPicPr>
          <p:cNvPr id="490" name="Google Shape;490;g11f1d894c1e_0_29" title="Chart"/>
          <p:cNvPicPr preferRelativeResize="0"/>
          <p:nvPr/>
        </p:nvPicPr>
        <p:blipFill>
          <a:blip r:embed="rId4">
            <a:alphaModFix/>
          </a:blip>
          <a:stretch>
            <a:fillRect/>
          </a:stretch>
        </p:blipFill>
        <p:spPr>
          <a:xfrm>
            <a:off x="5348383" y="1773954"/>
            <a:ext cx="3185142" cy="19694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495"/>
        <p:cNvGrpSpPr/>
        <p:nvPr/>
      </p:nvGrpSpPr>
      <p:grpSpPr>
        <a:xfrm>
          <a:off x="0" y="0"/>
          <a:ext cx="0" cy="0"/>
          <a:chOff x="0" y="0"/>
          <a:chExt cx="0" cy="0"/>
        </a:xfrm>
      </p:grpSpPr>
      <p:sp>
        <p:nvSpPr>
          <p:cNvPr id="496" name="Google Shape;496;g11ada8d26bd_0_12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31</a:t>
            </a:fld>
            <a:endParaRPr/>
          </a:p>
        </p:txBody>
      </p:sp>
      <p:sp>
        <p:nvSpPr>
          <p:cNvPr id="497" name="Google Shape;497;g11ada8d26bd_0_120"/>
          <p:cNvSpPr/>
          <p:nvPr/>
        </p:nvSpPr>
        <p:spPr>
          <a:xfrm>
            <a:off x="8314750" y="1326900"/>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[เปลี่ยนวิธีการ Input ข้อมูลจาก Excel To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ประกอบไปด้วย Transaction และ master</a:t>
            </a:r>
            <a:endParaRPr sz="1300"/>
          </a:p>
        </p:txBody>
      </p:sp>
      <p:sp>
        <p:nvSpPr>
          <p:cNvPr id="498" name="Google Shape;498;g11ada8d26bd_0_120"/>
          <p:cNvSpPr/>
          <p:nvPr/>
        </p:nvSpPr>
        <p:spPr>
          <a:xfrm>
            <a:off x="10320850" y="1313425"/>
            <a:ext cx="1698600" cy="22176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chemeClr val="dk1"/>
                </a:solidFill>
                <a:latin typeface="Prompt"/>
                <a:ea typeface="Prompt"/>
                <a:cs typeface="Prompt"/>
                <a:sym typeface="Prompt"/>
              </a:rPr>
              <a:t>[เปลี่ยนวิธีเดิมคำนวณใน Excel เป็นคำนวณใน Web]</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ได้แก่ การคำนวณ Full Cost, Selling Price, Margin Per Unit , Inventory</a:t>
            </a:r>
            <a:endParaRPr sz="1000" b="1">
              <a:solidFill>
                <a:schemeClr val="dk1"/>
              </a:solidFill>
              <a:latin typeface="Prompt"/>
              <a:ea typeface="Prompt"/>
              <a:cs typeface="Prompt"/>
              <a:sym typeface="Prompt"/>
            </a:endParaRPr>
          </a:p>
        </p:txBody>
      </p:sp>
      <p:sp>
        <p:nvSpPr>
          <p:cNvPr id="499" name="Google Shape;499;g11ada8d26bd_0_120"/>
          <p:cNvSpPr/>
          <p:nvPr/>
        </p:nvSpPr>
        <p:spPr>
          <a:xfrm>
            <a:off x="307700"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chemeClr val="dk1"/>
                </a:solidFill>
                <a:latin typeface="Prompt"/>
                <a:ea typeface="Prompt"/>
                <a:cs typeface="Prompt"/>
                <a:sym typeface="Prompt"/>
              </a:rPr>
              <a:t>[เพิ่ม Feature ให้ระบบ Config Formular ได้]</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ได้แก้ เมนู Contract, Product</a:t>
            </a:r>
            <a:endParaRPr sz="1000" b="1">
              <a:solidFill>
                <a:schemeClr val="dk1"/>
              </a:solidFill>
              <a:latin typeface="Prompt"/>
              <a:ea typeface="Prompt"/>
              <a:cs typeface="Prompt"/>
              <a:sym typeface="Prompt"/>
            </a:endParaRPr>
          </a:p>
        </p:txBody>
      </p:sp>
      <p:sp>
        <p:nvSpPr>
          <p:cNvPr id="500" name="Google Shape;500;g11ada8d26bd_0_120"/>
          <p:cNvSpPr/>
          <p:nvPr/>
        </p:nvSpPr>
        <p:spPr>
          <a:xfrm>
            <a:off x="4297475"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[เปลี่ยนวิธีการคำนวณบน Optimization engine]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rompt"/>
                <a:ea typeface="Prompt"/>
                <a:cs typeface="Prompt"/>
                <a:sym typeface="Prompt"/>
              </a:rPr>
              <a:t>เช่น การปรับใช้เงื่อนไข Ability Daily ในการ Optimize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Prompt"/>
              <a:ea typeface="Prompt"/>
              <a:cs typeface="Prompt"/>
              <a:sym typeface="Prompt"/>
            </a:endParaRPr>
          </a:p>
        </p:txBody>
      </p:sp>
      <p:sp>
        <p:nvSpPr>
          <p:cNvPr id="501" name="Google Shape;501;g11ada8d26bd_0_120"/>
          <p:cNvSpPr/>
          <p:nvPr/>
        </p:nvSpPr>
        <p:spPr>
          <a:xfrm>
            <a:off x="2296475"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chemeClr val="dk1"/>
                </a:solidFill>
                <a:latin typeface="Prompt"/>
                <a:ea typeface="Prompt"/>
                <a:cs typeface="Prompt"/>
                <a:sym typeface="Prompt"/>
              </a:rPr>
              <a:t>[ทำ Merge Allo On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เดิมทำผ่าน Excel</a:t>
            </a:r>
            <a:endParaRPr sz="1000" b="1">
              <a:solidFill>
                <a:schemeClr val="dk1"/>
              </a:solidFill>
              <a:latin typeface="Prompt"/>
              <a:ea typeface="Prompt"/>
              <a:cs typeface="Prompt"/>
              <a:sym typeface="Prompt"/>
            </a:endParaRPr>
          </a:p>
        </p:txBody>
      </p:sp>
      <p:sp>
        <p:nvSpPr>
          <p:cNvPr id="502" name="Google Shape;502;g11ada8d26bd_0_120"/>
          <p:cNvSpPr/>
          <p:nvPr/>
        </p:nvSpPr>
        <p:spPr>
          <a:xfrm>
            <a:off x="6308650"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chemeClr val="dk1"/>
                </a:solidFill>
                <a:latin typeface="Prompt"/>
                <a:ea typeface="Prompt"/>
                <a:cs typeface="Prompt"/>
                <a:sym typeface="Prompt"/>
              </a:rPr>
              <a:t>[เพิ่มการดึงข้อมูลจากระบบ Smart Price]</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ได้แก่ Volume, Full cost, Selling Price</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endParaRPr sz="1300"/>
          </a:p>
        </p:txBody>
      </p:sp>
      <p:sp>
        <p:nvSpPr>
          <p:cNvPr id="503" name="Google Shape;503;g11ada8d26bd_0_120"/>
          <p:cNvSpPr/>
          <p:nvPr/>
        </p:nvSpPr>
        <p:spPr>
          <a:xfrm>
            <a:off x="8314738"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chemeClr val="dk1"/>
                </a:solidFill>
                <a:latin typeface="Prompt"/>
                <a:ea typeface="Prompt"/>
                <a:cs typeface="Prompt"/>
                <a:sym typeface="Prompt"/>
              </a:rPr>
              <a:t>[Monitor Report On Web and Save Data]</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ประกอบไปด้วย 22 Report ย่อย</a:t>
            </a:r>
            <a:endParaRPr sz="1000" b="1">
              <a:solidFill>
                <a:schemeClr val="dk1"/>
              </a:solidFill>
              <a:latin typeface="Prompt"/>
              <a:ea typeface="Prompt"/>
              <a:cs typeface="Prompt"/>
              <a:sym typeface="Prompt"/>
            </a:endParaRPr>
          </a:p>
        </p:txBody>
      </p:sp>
      <p:sp>
        <p:nvSpPr>
          <p:cNvPr id="504" name="Google Shape;504;g11ada8d26bd_0_120"/>
          <p:cNvSpPr/>
          <p:nvPr/>
        </p:nvSpPr>
        <p:spPr>
          <a:xfrm>
            <a:off x="10320850" y="4109850"/>
            <a:ext cx="1698600" cy="21003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chemeClr val="dk1"/>
                </a:solidFill>
                <a:latin typeface="Prompt"/>
                <a:ea typeface="Prompt"/>
                <a:cs typeface="Prompt"/>
                <a:sym typeface="Prompt"/>
              </a:rPr>
              <a:t>อื่นๆ</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ได้แก่ System , Login</a:t>
            </a:r>
            <a:endParaRPr sz="1000" b="1">
              <a:solidFill>
                <a:schemeClr val="dk1"/>
              </a:solidFill>
              <a:latin typeface="Prompt"/>
              <a:ea typeface="Prompt"/>
              <a:cs typeface="Prompt"/>
              <a:sym typeface="Prompt"/>
            </a:endParaRPr>
          </a:p>
        </p:txBody>
      </p:sp>
      <p:sp>
        <p:nvSpPr>
          <p:cNvPr id="505" name="Google Shape;505;g11ada8d26bd_0_120"/>
          <p:cNvSpPr/>
          <p:nvPr/>
        </p:nvSpPr>
        <p:spPr>
          <a:xfrm>
            <a:off x="8967550" y="103770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
        <p:nvSpPr>
          <p:cNvPr id="506" name="Google Shape;506;g11ada8d26bd_0_120"/>
          <p:cNvSpPr/>
          <p:nvPr/>
        </p:nvSpPr>
        <p:spPr>
          <a:xfrm>
            <a:off x="10973650" y="1037700"/>
            <a:ext cx="393000" cy="406500"/>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2</a:t>
            </a:r>
            <a:endParaRPr b="1">
              <a:solidFill>
                <a:schemeClr val="lt1"/>
              </a:solidFill>
            </a:endParaRPr>
          </a:p>
        </p:txBody>
      </p:sp>
      <p:sp>
        <p:nvSpPr>
          <p:cNvPr id="507" name="Google Shape;507;g11ada8d26bd_0_120"/>
          <p:cNvSpPr/>
          <p:nvPr/>
        </p:nvSpPr>
        <p:spPr>
          <a:xfrm>
            <a:off x="943175" y="3857450"/>
            <a:ext cx="393000" cy="406500"/>
          </a:xfrm>
          <a:prstGeom prst="ellipse">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3</a:t>
            </a:r>
            <a:endParaRPr b="1">
              <a:solidFill>
                <a:schemeClr val="lt1"/>
              </a:solidFill>
            </a:endParaRPr>
          </a:p>
        </p:txBody>
      </p:sp>
      <p:sp>
        <p:nvSpPr>
          <p:cNvPr id="508" name="Google Shape;508;g11ada8d26bd_0_120"/>
          <p:cNvSpPr/>
          <p:nvPr/>
        </p:nvSpPr>
        <p:spPr>
          <a:xfrm>
            <a:off x="2955388" y="3857450"/>
            <a:ext cx="393000" cy="406500"/>
          </a:xfrm>
          <a:prstGeom prst="ellipse">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4</a:t>
            </a:r>
            <a:endParaRPr b="1">
              <a:solidFill>
                <a:schemeClr val="lt1"/>
              </a:solidFill>
            </a:endParaRPr>
          </a:p>
        </p:txBody>
      </p:sp>
      <p:sp>
        <p:nvSpPr>
          <p:cNvPr id="509" name="Google Shape;509;g11ada8d26bd_0_120"/>
          <p:cNvSpPr/>
          <p:nvPr/>
        </p:nvSpPr>
        <p:spPr>
          <a:xfrm>
            <a:off x="4955363" y="3857450"/>
            <a:ext cx="393000" cy="406500"/>
          </a:xfrm>
          <a:prstGeom prst="ellipse">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5</a:t>
            </a:r>
            <a:endParaRPr b="1">
              <a:solidFill>
                <a:schemeClr val="lt1"/>
              </a:solidFill>
            </a:endParaRPr>
          </a:p>
        </p:txBody>
      </p:sp>
      <p:sp>
        <p:nvSpPr>
          <p:cNvPr id="510" name="Google Shape;510;g11ada8d26bd_0_120"/>
          <p:cNvSpPr/>
          <p:nvPr/>
        </p:nvSpPr>
        <p:spPr>
          <a:xfrm>
            <a:off x="6958913" y="3857450"/>
            <a:ext cx="393000" cy="406500"/>
          </a:xfrm>
          <a:prstGeom prst="ellipse">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6</a:t>
            </a:r>
            <a:endParaRPr b="1">
              <a:solidFill>
                <a:schemeClr val="lt1"/>
              </a:solidFill>
            </a:endParaRPr>
          </a:p>
        </p:txBody>
      </p:sp>
      <p:sp>
        <p:nvSpPr>
          <p:cNvPr id="511" name="Google Shape;511;g11ada8d26bd_0_120"/>
          <p:cNvSpPr/>
          <p:nvPr/>
        </p:nvSpPr>
        <p:spPr>
          <a:xfrm>
            <a:off x="8967550" y="3857450"/>
            <a:ext cx="393000" cy="406500"/>
          </a:xfrm>
          <a:prstGeom prst="ellipse">
            <a:avLst/>
          </a:prstGeom>
          <a:solidFill>
            <a:srgbClr val="E6B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7</a:t>
            </a:r>
            <a:endParaRPr b="1">
              <a:solidFill>
                <a:schemeClr val="lt1"/>
              </a:solidFill>
            </a:endParaRPr>
          </a:p>
        </p:txBody>
      </p:sp>
      <p:sp>
        <p:nvSpPr>
          <p:cNvPr id="512" name="Google Shape;512;g11ada8d26bd_0_120"/>
          <p:cNvSpPr/>
          <p:nvPr/>
        </p:nvSpPr>
        <p:spPr>
          <a:xfrm>
            <a:off x="10973650" y="3857450"/>
            <a:ext cx="393000" cy="406500"/>
          </a:xfrm>
          <a:prstGeom prst="ellipse">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8</a:t>
            </a:r>
            <a:endParaRPr b="1">
              <a:solidFill>
                <a:schemeClr val="lt1"/>
              </a:solidFill>
            </a:endParaRPr>
          </a:p>
        </p:txBody>
      </p:sp>
      <p:sp>
        <p:nvSpPr>
          <p:cNvPr id="513" name="Google Shape;513;g11ada8d26bd_0_120"/>
          <p:cNvSpPr/>
          <p:nvPr/>
        </p:nvSpPr>
        <p:spPr>
          <a:xfrm>
            <a:off x="8699804" y="2744400"/>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200</a:t>
            </a:r>
            <a:endParaRPr/>
          </a:p>
        </p:txBody>
      </p:sp>
      <p:sp>
        <p:nvSpPr>
          <p:cNvPr id="514" name="Google Shape;514;g11ada8d26bd_0_120"/>
          <p:cNvSpPr/>
          <p:nvPr/>
        </p:nvSpPr>
        <p:spPr>
          <a:xfrm>
            <a:off x="10705904" y="2744400"/>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52</a:t>
            </a:r>
            <a:endParaRPr/>
          </a:p>
        </p:txBody>
      </p:sp>
      <p:sp>
        <p:nvSpPr>
          <p:cNvPr id="515" name="Google Shape;515;g11ada8d26bd_0_120"/>
          <p:cNvSpPr/>
          <p:nvPr/>
        </p:nvSpPr>
        <p:spPr>
          <a:xfrm>
            <a:off x="692754" y="5401825"/>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115</a:t>
            </a:r>
            <a:endParaRPr/>
          </a:p>
        </p:txBody>
      </p:sp>
      <p:sp>
        <p:nvSpPr>
          <p:cNvPr id="516" name="Google Shape;516;g11ada8d26bd_0_120"/>
          <p:cNvSpPr/>
          <p:nvPr/>
        </p:nvSpPr>
        <p:spPr>
          <a:xfrm>
            <a:off x="2681529" y="5401825"/>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53</a:t>
            </a:r>
            <a:endParaRPr/>
          </a:p>
        </p:txBody>
      </p:sp>
      <p:sp>
        <p:nvSpPr>
          <p:cNvPr id="517" name="Google Shape;517;g11ada8d26bd_0_120"/>
          <p:cNvSpPr/>
          <p:nvPr/>
        </p:nvSpPr>
        <p:spPr>
          <a:xfrm>
            <a:off x="4682529" y="5401825"/>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91</a:t>
            </a:r>
            <a:endParaRPr/>
          </a:p>
        </p:txBody>
      </p:sp>
      <p:sp>
        <p:nvSpPr>
          <p:cNvPr id="518" name="Google Shape;518;g11ada8d26bd_0_120"/>
          <p:cNvSpPr/>
          <p:nvPr/>
        </p:nvSpPr>
        <p:spPr>
          <a:xfrm>
            <a:off x="6693704" y="5401825"/>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20</a:t>
            </a:r>
            <a:endParaRPr/>
          </a:p>
        </p:txBody>
      </p:sp>
      <p:sp>
        <p:nvSpPr>
          <p:cNvPr id="519" name="Google Shape;519;g11ada8d26bd_0_120"/>
          <p:cNvSpPr/>
          <p:nvPr/>
        </p:nvSpPr>
        <p:spPr>
          <a:xfrm>
            <a:off x="8699791" y="5401825"/>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16</a:t>
            </a:r>
            <a:endParaRPr/>
          </a:p>
        </p:txBody>
      </p:sp>
      <p:sp>
        <p:nvSpPr>
          <p:cNvPr id="520" name="Google Shape;520;g11ada8d26bd_0_120"/>
          <p:cNvSpPr/>
          <p:nvPr/>
        </p:nvSpPr>
        <p:spPr>
          <a:xfrm>
            <a:off x="10705904" y="5401825"/>
            <a:ext cx="9285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Manday</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8</a:t>
            </a:r>
            <a:endParaRPr/>
          </a:p>
        </p:txBody>
      </p:sp>
      <p:pic>
        <p:nvPicPr>
          <p:cNvPr id="521" name="Google Shape;521;g11ada8d26bd_0_120" title="Chart"/>
          <p:cNvPicPr preferRelativeResize="0"/>
          <p:nvPr/>
        </p:nvPicPr>
        <p:blipFill>
          <a:blip r:embed="rId3">
            <a:alphaModFix/>
          </a:blip>
          <a:stretch>
            <a:fillRect/>
          </a:stretch>
        </p:blipFill>
        <p:spPr>
          <a:xfrm>
            <a:off x="72175" y="239325"/>
            <a:ext cx="5538849" cy="3424866"/>
          </a:xfrm>
          <a:prstGeom prst="rect">
            <a:avLst/>
          </a:prstGeom>
          <a:noFill/>
          <a:ln>
            <a:noFill/>
          </a:ln>
        </p:spPr>
      </p:pic>
      <p:sp>
        <p:nvSpPr>
          <p:cNvPr id="522" name="Google Shape;522;g11ada8d26bd_0_120"/>
          <p:cNvSpPr txBox="1"/>
          <p:nvPr/>
        </p:nvSpPr>
        <p:spPr>
          <a:xfrm>
            <a:off x="2377338" y="1643963"/>
            <a:ext cx="928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i="1">
                <a:solidFill>
                  <a:srgbClr val="0070C0"/>
                </a:solidFill>
                <a:latin typeface="Prompt"/>
                <a:ea typeface="Prompt"/>
                <a:cs typeface="Prompt"/>
                <a:sym typeface="Prompt"/>
              </a:rPr>
              <a:t>555 Manday</a:t>
            </a:r>
            <a:endParaRPr b="1" i="1">
              <a:solidFill>
                <a:srgbClr val="0070C0"/>
              </a:solidFill>
              <a:latin typeface="Prompt"/>
              <a:ea typeface="Prompt"/>
              <a:cs typeface="Prompt"/>
              <a:sym typeface="Prompt"/>
            </a:endParaRPr>
          </a:p>
        </p:txBody>
      </p:sp>
      <p:sp>
        <p:nvSpPr>
          <p:cNvPr id="523" name="Google Shape;523;g11ada8d26bd_0_120"/>
          <p:cNvSpPr txBox="1"/>
          <p:nvPr/>
        </p:nvSpPr>
        <p:spPr>
          <a:xfrm>
            <a:off x="5797825" y="1037700"/>
            <a:ext cx="2330100" cy="24957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None/>
            </a:pPr>
            <a:r>
              <a:rPr lang="en-US" sz="1100" b="1">
                <a:solidFill>
                  <a:schemeClr val="dk1"/>
                </a:solidFill>
                <a:latin typeface="Prompt"/>
                <a:ea typeface="Prompt"/>
                <a:cs typeface="Prompt"/>
                <a:sym typeface="Prompt"/>
              </a:rPr>
              <a:t>ประเด็นที่พบ</a:t>
            </a:r>
            <a:endParaRPr sz="1100" b="1">
              <a:solidFill>
                <a:schemeClr val="dk1"/>
              </a:solidFill>
              <a:latin typeface="Prompt"/>
              <a:ea typeface="Prompt"/>
              <a:cs typeface="Prompt"/>
              <a:sym typeface="Prompt"/>
            </a:endParaRPr>
          </a:p>
          <a:p>
            <a:pPr marL="285750" lvl="0" indent="-184150" algn="l" rtl="0">
              <a:lnSpc>
                <a:spcPct val="115000"/>
              </a:lnSpc>
              <a:spcBef>
                <a:spcPts val="0"/>
              </a:spcBef>
              <a:spcAft>
                <a:spcPts val="0"/>
              </a:spcAft>
              <a:buClr>
                <a:schemeClr val="dk1"/>
              </a:buClr>
              <a:buSzPts val="1100"/>
              <a:buFont typeface="Prompt"/>
              <a:buChar char="●"/>
            </a:pPr>
            <a:r>
              <a:rPr lang="en-US" sz="1100">
                <a:solidFill>
                  <a:srgbClr val="FF0000"/>
                </a:solidFill>
                <a:latin typeface="Prompt"/>
                <a:ea typeface="Prompt"/>
                <a:cs typeface="Prompt"/>
                <a:sym typeface="Prompt"/>
              </a:rPr>
              <a:t>[1,2,3,4,5,6]</a:t>
            </a:r>
            <a:r>
              <a:rPr lang="en-US" sz="1100">
                <a:solidFill>
                  <a:schemeClr val="dk1"/>
                </a:solidFill>
                <a:latin typeface="Prompt"/>
                <a:ea typeface="Prompt"/>
                <a:cs typeface="Prompt"/>
                <a:sym typeface="Prompt"/>
              </a:rPr>
              <a:t> ไม่มีในเอกสาร PPS</a:t>
            </a:r>
            <a:endParaRPr sz="1100">
              <a:solidFill>
                <a:schemeClr val="dk1"/>
              </a:solidFill>
              <a:latin typeface="Prompt"/>
              <a:ea typeface="Prompt"/>
              <a:cs typeface="Prompt"/>
              <a:sym typeface="Prompt"/>
            </a:endParaRPr>
          </a:p>
          <a:p>
            <a:pPr marL="285750" lvl="0" indent="-184150" algn="l" rtl="0">
              <a:lnSpc>
                <a:spcPct val="115000"/>
              </a:lnSpc>
              <a:spcBef>
                <a:spcPts val="0"/>
              </a:spcBef>
              <a:spcAft>
                <a:spcPts val="0"/>
              </a:spcAft>
              <a:buClr>
                <a:schemeClr val="dk1"/>
              </a:buClr>
              <a:buSzPts val="1100"/>
              <a:buFont typeface="Prompt"/>
              <a:buChar char="●"/>
            </a:pPr>
            <a:r>
              <a:rPr lang="en-US" sz="1100">
                <a:solidFill>
                  <a:srgbClr val="FF0000"/>
                </a:solidFill>
                <a:latin typeface="Prompt"/>
                <a:ea typeface="Prompt"/>
                <a:cs typeface="Prompt"/>
                <a:sym typeface="Prompt"/>
              </a:rPr>
              <a:t>[1,2,3,4]</a:t>
            </a:r>
            <a:r>
              <a:rPr lang="en-US" sz="1100">
                <a:solidFill>
                  <a:schemeClr val="dk1"/>
                </a:solidFill>
                <a:latin typeface="Prompt"/>
                <a:ea typeface="Prompt"/>
                <a:cs typeface="Prompt"/>
                <a:sym typeface="Prompt"/>
              </a:rPr>
              <a:t> ขณะที่พบไม่ได้แจ้ง User เรื่อง Effort </a:t>
            </a:r>
            <a:endParaRPr sz="1100">
              <a:solidFill>
                <a:schemeClr val="dk1"/>
              </a:solidFill>
              <a:latin typeface="Prompt"/>
              <a:ea typeface="Prompt"/>
              <a:cs typeface="Prompt"/>
              <a:sym typeface="Prompt"/>
            </a:endParaRPr>
          </a:p>
          <a:p>
            <a:pPr marL="285750" lvl="0" indent="-184150" algn="l" rtl="0">
              <a:lnSpc>
                <a:spcPct val="115000"/>
              </a:lnSpc>
              <a:spcBef>
                <a:spcPts val="0"/>
              </a:spcBef>
              <a:spcAft>
                <a:spcPts val="0"/>
              </a:spcAft>
              <a:buClr>
                <a:schemeClr val="dk1"/>
              </a:buClr>
              <a:buSzPts val="1100"/>
              <a:buFont typeface="Prompt"/>
              <a:buChar char="●"/>
            </a:pPr>
            <a:r>
              <a:rPr lang="en-US" sz="1100">
                <a:solidFill>
                  <a:srgbClr val="FF0000"/>
                </a:solidFill>
                <a:latin typeface="Prompt"/>
                <a:ea typeface="Prompt"/>
                <a:cs typeface="Prompt"/>
                <a:sym typeface="Prompt"/>
              </a:rPr>
              <a:t>[2] </a:t>
            </a:r>
            <a:r>
              <a:rPr lang="en-US" sz="1100">
                <a:solidFill>
                  <a:schemeClr val="dk1"/>
                </a:solidFill>
                <a:latin typeface="Prompt"/>
                <a:ea typeface="Prompt"/>
                <a:cs typeface="Prompt"/>
                <a:sym typeface="Prompt"/>
              </a:rPr>
              <a:t>มีบางส่วน ประเมินผลกระทบจาก CR2</a:t>
            </a:r>
            <a:endParaRPr sz="1100">
              <a:solidFill>
                <a:schemeClr val="dk1"/>
              </a:solidFill>
              <a:latin typeface="Prompt"/>
              <a:ea typeface="Prompt"/>
              <a:cs typeface="Prompt"/>
              <a:sym typeface="Prompt"/>
            </a:endParaRPr>
          </a:p>
          <a:p>
            <a:pPr marL="285750" lvl="0" indent="-184150" algn="l" rtl="0">
              <a:lnSpc>
                <a:spcPct val="115000"/>
              </a:lnSpc>
              <a:spcBef>
                <a:spcPts val="0"/>
              </a:spcBef>
              <a:spcAft>
                <a:spcPts val="0"/>
              </a:spcAft>
              <a:buClr>
                <a:schemeClr val="dk1"/>
              </a:buClr>
              <a:buSzPts val="1100"/>
              <a:buFont typeface="Prompt"/>
              <a:buChar char="●"/>
            </a:pPr>
            <a:r>
              <a:rPr lang="en-US" sz="1100">
                <a:solidFill>
                  <a:srgbClr val="FF0000"/>
                </a:solidFill>
                <a:latin typeface="Prompt"/>
                <a:ea typeface="Prompt"/>
                <a:cs typeface="Prompt"/>
                <a:sym typeface="Prompt"/>
              </a:rPr>
              <a:t>[3] </a:t>
            </a:r>
            <a:r>
              <a:rPr lang="en-US" sz="1100">
                <a:solidFill>
                  <a:schemeClr val="dk1"/>
                </a:solidFill>
                <a:latin typeface="Prompt"/>
                <a:ea typeface="Prompt"/>
                <a:cs typeface="Prompt"/>
                <a:sym typeface="Prompt"/>
              </a:rPr>
              <a:t>มีรายละเอียดประเมินใน CR2</a:t>
            </a:r>
            <a:endParaRPr sz="1100">
              <a:solidFill>
                <a:schemeClr val="dk1"/>
              </a:solidFill>
              <a:latin typeface="Prompt"/>
              <a:ea typeface="Prompt"/>
              <a:cs typeface="Prompt"/>
              <a:sym typeface="Prompt"/>
            </a:endParaRPr>
          </a:p>
          <a:p>
            <a:pPr marL="285750" lvl="0" indent="-184150" algn="l" rtl="0">
              <a:lnSpc>
                <a:spcPct val="115000"/>
              </a:lnSpc>
              <a:spcBef>
                <a:spcPts val="0"/>
              </a:spcBef>
              <a:spcAft>
                <a:spcPts val="0"/>
              </a:spcAft>
              <a:buClr>
                <a:schemeClr val="dk1"/>
              </a:buClr>
              <a:buSzPts val="1100"/>
              <a:buFont typeface="Prompt"/>
              <a:buChar char="●"/>
            </a:pPr>
            <a:r>
              <a:rPr lang="en-US" sz="1100">
                <a:solidFill>
                  <a:srgbClr val="FF0000"/>
                </a:solidFill>
                <a:latin typeface="Prompt"/>
                <a:ea typeface="Prompt"/>
                <a:cs typeface="Prompt"/>
                <a:sym typeface="Prompt"/>
              </a:rPr>
              <a:t>[4,5] </a:t>
            </a:r>
            <a:r>
              <a:rPr lang="en-US" sz="1100">
                <a:solidFill>
                  <a:schemeClr val="dk1"/>
                </a:solidFill>
                <a:latin typeface="Prompt"/>
                <a:ea typeface="Prompt"/>
                <a:cs typeface="Prompt"/>
                <a:sym typeface="Prompt"/>
              </a:rPr>
              <a:t>ขณะพบไม่ได้แจ้งว่าเป็น Out of scope</a:t>
            </a:r>
            <a:endParaRPr sz="1100">
              <a:solidFill>
                <a:schemeClr val="dk1"/>
              </a:solidFill>
              <a:latin typeface="Prompt"/>
              <a:ea typeface="Prompt"/>
              <a:cs typeface="Prompt"/>
              <a:sym typeface="Prompt"/>
            </a:endParaRPr>
          </a:p>
          <a:p>
            <a:pPr marL="285750" lvl="0" indent="-184150" algn="l" rtl="0">
              <a:lnSpc>
                <a:spcPct val="115000"/>
              </a:lnSpc>
              <a:spcBef>
                <a:spcPts val="0"/>
              </a:spcBef>
              <a:spcAft>
                <a:spcPts val="0"/>
              </a:spcAft>
              <a:buClr>
                <a:schemeClr val="dk1"/>
              </a:buClr>
              <a:buSzPts val="1100"/>
              <a:buFont typeface="Prompt"/>
              <a:buChar char="●"/>
            </a:pPr>
            <a:r>
              <a:rPr lang="en-US" sz="1100">
                <a:solidFill>
                  <a:srgbClr val="FF0000"/>
                </a:solidFill>
                <a:latin typeface="Prompt"/>
                <a:ea typeface="Prompt"/>
                <a:cs typeface="Prompt"/>
                <a:sym typeface="Prompt"/>
              </a:rPr>
              <a:t>[7]</a:t>
            </a:r>
            <a:r>
              <a:rPr lang="en-US" sz="1100">
                <a:solidFill>
                  <a:schemeClr val="dk1"/>
                </a:solidFill>
                <a:latin typeface="Prompt"/>
                <a:ea typeface="Prompt"/>
                <a:cs typeface="Prompt"/>
                <a:sym typeface="Prompt"/>
              </a:rPr>
              <a:t> มีในเอกสาร PPS แต่มีการเพิ่ม feature</a:t>
            </a:r>
            <a:endParaRPr sz="1100">
              <a:solidFill>
                <a:schemeClr val="dk1"/>
              </a:solidFill>
              <a:latin typeface="Prompt"/>
              <a:ea typeface="Prompt"/>
              <a:cs typeface="Prompt"/>
              <a:sym typeface="Prompt"/>
            </a:endParaRPr>
          </a:p>
          <a:p>
            <a:pPr marL="285750" lvl="0" indent="-184150" algn="l" rtl="0">
              <a:lnSpc>
                <a:spcPct val="115000"/>
              </a:lnSpc>
              <a:spcBef>
                <a:spcPts val="0"/>
              </a:spcBef>
              <a:spcAft>
                <a:spcPts val="0"/>
              </a:spcAft>
              <a:buClr>
                <a:schemeClr val="dk1"/>
              </a:buClr>
              <a:buSzPts val="1100"/>
              <a:buFont typeface="Prompt"/>
              <a:buChar char="●"/>
            </a:pPr>
            <a:r>
              <a:rPr lang="en-US" sz="1100">
                <a:solidFill>
                  <a:srgbClr val="FF0000"/>
                </a:solidFill>
                <a:latin typeface="Prompt"/>
                <a:ea typeface="Prompt"/>
                <a:cs typeface="Prompt"/>
                <a:sym typeface="Prompt"/>
              </a:rPr>
              <a:t>[6,8]</a:t>
            </a:r>
            <a:r>
              <a:rPr lang="en-US" sz="1100">
                <a:solidFill>
                  <a:schemeClr val="dk1"/>
                </a:solidFill>
                <a:latin typeface="Prompt"/>
                <a:ea typeface="Prompt"/>
                <a:cs typeface="Prompt"/>
                <a:sym typeface="Prompt"/>
              </a:rPr>
              <a:t> ประเมินผิดพลาด</a:t>
            </a:r>
            <a:endParaRPr sz="1100">
              <a:solidFill>
                <a:schemeClr val="dk1"/>
              </a:solidFill>
              <a:latin typeface="Prompt"/>
              <a:ea typeface="Prompt"/>
              <a:cs typeface="Prompt"/>
              <a:sym typeface="Promp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528"/>
        <p:cNvGrpSpPr/>
        <p:nvPr/>
      </p:nvGrpSpPr>
      <p:grpSpPr>
        <a:xfrm>
          <a:off x="0" y="0"/>
          <a:ext cx="0" cy="0"/>
          <a:chOff x="0" y="0"/>
          <a:chExt cx="0" cy="0"/>
        </a:xfrm>
      </p:grpSpPr>
      <p:sp>
        <p:nvSpPr>
          <p:cNvPr id="529" name="Google Shape;529;g11ada8d26bd_0_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32</a:t>
            </a:fld>
            <a:endParaRPr/>
          </a:p>
        </p:txBody>
      </p:sp>
      <p:sp>
        <p:nvSpPr>
          <p:cNvPr id="530" name="Google Shape;530;g11ada8d26bd_0_0"/>
          <p:cNvSpPr/>
          <p:nvPr/>
        </p:nvSpPr>
        <p:spPr>
          <a:xfrm>
            <a:off x="160675" y="3578075"/>
            <a:ext cx="1892400" cy="2670000"/>
          </a:xfrm>
          <a:prstGeom prst="roundRect">
            <a:avLst>
              <a:gd name="adj" fmla="val 16667"/>
            </a:avLst>
          </a:prstGeom>
          <a:solidFill>
            <a:srgbClr val="CFE2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latin typeface="Prompt"/>
                <a:ea typeface="Prompt"/>
                <a:cs typeface="Prompt"/>
                <a:sym typeface="Prompt"/>
              </a:rPr>
              <a:t>[เปลี่ยนวิธีการ Input ข้อมูลจาก Excel To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ประกอบไปด้วย Transaction และ master</a:t>
            </a:r>
            <a:endParaRPr sz="1300"/>
          </a:p>
        </p:txBody>
      </p:sp>
      <p:sp>
        <p:nvSpPr>
          <p:cNvPr id="531" name="Google Shape;531;g11ada8d26bd_0_0"/>
          <p:cNvSpPr/>
          <p:nvPr/>
        </p:nvSpPr>
        <p:spPr>
          <a:xfrm>
            <a:off x="2156325" y="3578075"/>
            <a:ext cx="1892400" cy="2670000"/>
          </a:xfrm>
          <a:prstGeom prst="roundRect">
            <a:avLst>
              <a:gd name="adj" fmla="val 16667"/>
            </a:avLst>
          </a:prstGeom>
          <a:solidFill>
            <a:srgbClr val="CAE2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chemeClr val="dk1"/>
                </a:solidFill>
                <a:latin typeface="Prompt"/>
                <a:ea typeface="Prompt"/>
                <a:cs typeface="Prompt"/>
                <a:sym typeface="Prompt"/>
              </a:rPr>
              <a:t>[เปลี่ยนวิธีเดิมคำนวณใน Excel เป็นคำนวณใน Web]</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ได้แก้ การคำนวณ Full Cost, Selling Price, Margin Per Unit , Inventory</a:t>
            </a:r>
            <a:endParaRPr sz="900" b="1">
              <a:solidFill>
                <a:schemeClr val="dk1"/>
              </a:solidFill>
              <a:latin typeface="Prompt"/>
              <a:ea typeface="Prompt"/>
              <a:cs typeface="Prompt"/>
              <a:sym typeface="Prompt"/>
            </a:endParaRPr>
          </a:p>
        </p:txBody>
      </p:sp>
      <p:sp>
        <p:nvSpPr>
          <p:cNvPr id="532" name="Google Shape;532;g11ada8d26bd_0_0"/>
          <p:cNvSpPr/>
          <p:nvPr/>
        </p:nvSpPr>
        <p:spPr>
          <a:xfrm>
            <a:off x="4151975" y="3578075"/>
            <a:ext cx="1892400" cy="2670000"/>
          </a:xfrm>
          <a:prstGeom prst="roundRect">
            <a:avLst>
              <a:gd name="adj" fmla="val 16667"/>
            </a:avLst>
          </a:prstGeom>
          <a:solidFill>
            <a:srgbClr val="CAE2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chemeClr val="dk1"/>
                </a:solidFill>
                <a:latin typeface="Prompt"/>
                <a:ea typeface="Prompt"/>
                <a:cs typeface="Prompt"/>
                <a:sym typeface="Prompt"/>
              </a:rPr>
              <a:t>[เพิ่ม Feature ให้ระบบ Config Formular ได้]</a:t>
            </a:r>
            <a:endParaRPr sz="1000" b="1">
              <a:solidFill>
                <a:schemeClr val="dk1"/>
              </a:solidFill>
              <a:latin typeface="Prompt"/>
              <a:ea typeface="Prompt"/>
              <a:cs typeface="Prompt"/>
              <a:sym typeface="Prompt"/>
            </a:endParaRPr>
          </a:p>
          <a:p>
            <a:pPr marL="0" marR="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ได้แก้ เมนู Contract, Product</a:t>
            </a:r>
            <a:endParaRPr sz="10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endParaRPr sz="900" b="1">
              <a:solidFill>
                <a:schemeClr val="dk1"/>
              </a:solidFill>
              <a:latin typeface="Prompt"/>
              <a:ea typeface="Prompt"/>
              <a:cs typeface="Prompt"/>
              <a:sym typeface="Prompt"/>
            </a:endParaRPr>
          </a:p>
        </p:txBody>
      </p:sp>
      <p:sp>
        <p:nvSpPr>
          <p:cNvPr id="533" name="Google Shape;533;g11ada8d26bd_0_0"/>
          <p:cNvSpPr/>
          <p:nvPr/>
        </p:nvSpPr>
        <p:spPr>
          <a:xfrm>
            <a:off x="6147625" y="3578075"/>
            <a:ext cx="1892400" cy="2670000"/>
          </a:xfrm>
          <a:prstGeom prst="roundRect">
            <a:avLst>
              <a:gd name="adj" fmla="val 16667"/>
            </a:avLst>
          </a:prstGeom>
          <a:solidFill>
            <a:srgbClr val="CAE2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chemeClr val="dk1"/>
                </a:solidFill>
                <a:latin typeface="Prompt"/>
                <a:ea typeface="Prompt"/>
                <a:cs typeface="Prompt"/>
                <a:sym typeface="Prompt"/>
              </a:rPr>
              <a:t>[ทำ Merge Allo On web]</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เดิมทำผ่าน Excel</a:t>
            </a:r>
            <a:endParaRPr sz="900">
              <a:solidFill>
                <a:schemeClr val="dk1"/>
              </a:solidFill>
              <a:latin typeface="Prompt"/>
              <a:ea typeface="Prompt"/>
              <a:cs typeface="Prompt"/>
              <a:sym typeface="Prompt"/>
            </a:endParaRPr>
          </a:p>
        </p:txBody>
      </p:sp>
      <p:sp>
        <p:nvSpPr>
          <p:cNvPr id="534" name="Google Shape;534;g11ada8d26bd_0_0"/>
          <p:cNvSpPr/>
          <p:nvPr/>
        </p:nvSpPr>
        <p:spPr>
          <a:xfrm>
            <a:off x="8143275" y="3578075"/>
            <a:ext cx="1892400" cy="2670000"/>
          </a:xfrm>
          <a:prstGeom prst="roundRect">
            <a:avLst>
              <a:gd name="adj" fmla="val 16667"/>
            </a:avLst>
          </a:prstGeom>
          <a:solidFill>
            <a:srgbClr val="CAE2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chemeClr val="dk1"/>
                </a:solidFill>
                <a:latin typeface="Prompt"/>
                <a:ea typeface="Prompt"/>
                <a:cs typeface="Prompt"/>
                <a:sym typeface="Prompt"/>
              </a:rPr>
              <a:t>[Monitor Report On Web and Save Data]</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ประกอบไปด้วย 20 Report ย่อย</a:t>
            </a:r>
            <a:endParaRPr sz="900" b="1">
              <a:solidFill>
                <a:schemeClr val="dk1"/>
              </a:solidFill>
              <a:latin typeface="Prompt"/>
              <a:ea typeface="Prompt"/>
              <a:cs typeface="Prompt"/>
              <a:sym typeface="Prompt"/>
            </a:endParaRPr>
          </a:p>
        </p:txBody>
      </p:sp>
      <p:sp>
        <p:nvSpPr>
          <p:cNvPr id="535" name="Google Shape;535;g11ada8d26bd_0_0"/>
          <p:cNvSpPr/>
          <p:nvPr/>
        </p:nvSpPr>
        <p:spPr>
          <a:xfrm>
            <a:off x="10138925" y="3578075"/>
            <a:ext cx="1892400" cy="2670000"/>
          </a:xfrm>
          <a:prstGeom prst="roundRect">
            <a:avLst>
              <a:gd name="adj" fmla="val 16667"/>
            </a:avLst>
          </a:prstGeom>
          <a:solidFill>
            <a:srgbClr val="CAE2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chemeClr val="dk1"/>
                </a:solidFill>
                <a:latin typeface="Prompt"/>
                <a:ea typeface="Prompt"/>
                <a:cs typeface="Prompt"/>
                <a:sym typeface="Prompt"/>
              </a:rPr>
              <a:t>อื่นๆ</a:t>
            </a:r>
            <a:endParaRPr sz="1000" b="1">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000">
                <a:solidFill>
                  <a:schemeClr val="dk1"/>
                </a:solidFill>
                <a:latin typeface="Prompt"/>
                <a:ea typeface="Prompt"/>
                <a:cs typeface="Prompt"/>
                <a:sym typeface="Prompt"/>
              </a:rPr>
              <a:t>ได้แก้ System , Login</a:t>
            </a:r>
            <a:endParaRPr sz="900" b="1">
              <a:solidFill>
                <a:schemeClr val="dk1"/>
              </a:solidFill>
              <a:latin typeface="Prompt"/>
              <a:ea typeface="Prompt"/>
              <a:cs typeface="Prompt"/>
              <a:sym typeface="Prompt"/>
            </a:endParaRPr>
          </a:p>
        </p:txBody>
      </p:sp>
      <p:sp>
        <p:nvSpPr>
          <p:cNvPr id="536" name="Google Shape;536;g11ada8d26bd_0_0"/>
          <p:cNvSpPr/>
          <p:nvPr/>
        </p:nvSpPr>
        <p:spPr>
          <a:xfrm>
            <a:off x="338825" y="4608150"/>
            <a:ext cx="704700" cy="6912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latin typeface="Prompt"/>
                <a:ea typeface="Prompt"/>
                <a:cs typeface="Prompt"/>
                <a:sym typeface="Prompt"/>
              </a:rPr>
              <a:t>PTT</a:t>
            </a:r>
            <a:endParaRPr sz="1100" b="1">
              <a:latin typeface="Prompt"/>
              <a:ea typeface="Prompt"/>
              <a:cs typeface="Prompt"/>
              <a:sym typeface="Prompt"/>
            </a:endParaRPr>
          </a:p>
          <a:p>
            <a:pPr marL="0" lvl="0" indent="0" algn="ctr" rtl="0">
              <a:spcBef>
                <a:spcPts val="0"/>
              </a:spcBef>
              <a:spcAft>
                <a:spcPts val="0"/>
              </a:spcAft>
              <a:buNone/>
            </a:pPr>
            <a:r>
              <a:rPr lang="en-US" sz="1100" b="1">
                <a:latin typeface="Prompt"/>
                <a:ea typeface="Prompt"/>
                <a:cs typeface="Prompt"/>
                <a:sym typeface="Prompt"/>
              </a:rPr>
              <a:t>Cost</a:t>
            </a:r>
            <a:endParaRPr sz="1100" b="1">
              <a:latin typeface="Prompt"/>
              <a:ea typeface="Prompt"/>
              <a:cs typeface="Prompt"/>
              <a:sym typeface="Prompt"/>
            </a:endParaRPr>
          </a:p>
          <a:p>
            <a:pPr marL="0" lvl="0" indent="0" algn="ctr" rtl="0">
              <a:spcBef>
                <a:spcPts val="0"/>
              </a:spcBef>
              <a:spcAft>
                <a:spcPts val="0"/>
              </a:spcAft>
              <a:buNone/>
            </a:pPr>
            <a:r>
              <a:rPr lang="en-US" sz="1100" b="1">
                <a:latin typeface="Prompt"/>
                <a:ea typeface="Prompt"/>
                <a:cs typeface="Prompt"/>
                <a:sym typeface="Prompt"/>
              </a:rPr>
              <a:t>68.5</a:t>
            </a:r>
            <a:endParaRPr sz="1100" b="1">
              <a:latin typeface="Prompt"/>
              <a:ea typeface="Prompt"/>
              <a:cs typeface="Prompt"/>
              <a:sym typeface="Prompt"/>
            </a:endParaRPr>
          </a:p>
        </p:txBody>
      </p:sp>
      <p:sp>
        <p:nvSpPr>
          <p:cNvPr id="537" name="Google Shape;537;g11ada8d26bd_0_0"/>
          <p:cNvSpPr/>
          <p:nvPr/>
        </p:nvSpPr>
        <p:spPr>
          <a:xfrm>
            <a:off x="1168900" y="4608150"/>
            <a:ext cx="704700" cy="691200"/>
          </a:xfrm>
          <a:prstGeom prst="roundRect">
            <a:avLst>
              <a:gd name="adj" fmla="val 16667"/>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Digital</a:t>
            </a:r>
            <a:endParaRPr sz="1100" b="1">
              <a:solidFill>
                <a:schemeClr val="dk1"/>
              </a:solidFill>
              <a:latin typeface="Prompt"/>
              <a:ea typeface="Prompt"/>
              <a:cs typeface="Prompt"/>
              <a:sym typeface="Prompt"/>
            </a:endParaRPr>
          </a:p>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68.5</a:t>
            </a:r>
            <a:endParaRPr sz="1300"/>
          </a:p>
        </p:txBody>
      </p:sp>
      <p:sp>
        <p:nvSpPr>
          <p:cNvPr id="538" name="Google Shape;538;g11ada8d26bd_0_0"/>
          <p:cNvSpPr/>
          <p:nvPr/>
        </p:nvSpPr>
        <p:spPr>
          <a:xfrm>
            <a:off x="1168900" y="5414450"/>
            <a:ext cx="7047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New 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137</a:t>
            </a:r>
            <a:endParaRPr/>
          </a:p>
        </p:txBody>
      </p:sp>
      <p:sp>
        <p:nvSpPr>
          <p:cNvPr id="539" name="Google Shape;539;g11ada8d26bd_0_0"/>
          <p:cNvSpPr/>
          <p:nvPr/>
        </p:nvSpPr>
        <p:spPr>
          <a:xfrm>
            <a:off x="2335138" y="4608150"/>
            <a:ext cx="704700" cy="6912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PTT</a:t>
            </a:r>
            <a:endParaRPr sz="1100" b="1">
              <a:solidFill>
                <a:schemeClr val="dk1"/>
              </a:solidFill>
              <a:latin typeface="Prompt"/>
              <a:ea typeface="Prompt"/>
              <a:cs typeface="Prompt"/>
              <a:sym typeface="Prompt"/>
            </a:endParaRPr>
          </a:p>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Cost</a:t>
            </a:r>
            <a:endParaRPr sz="1100" b="1">
              <a:latin typeface="Prompt"/>
              <a:ea typeface="Prompt"/>
              <a:cs typeface="Prompt"/>
              <a:sym typeface="Prompt"/>
            </a:endParaRPr>
          </a:p>
          <a:p>
            <a:pPr marL="0" lvl="0" indent="0" algn="ctr" rtl="0">
              <a:spcBef>
                <a:spcPts val="0"/>
              </a:spcBef>
              <a:spcAft>
                <a:spcPts val="0"/>
              </a:spcAft>
              <a:buNone/>
            </a:pPr>
            <a:r>
              <a:rPr lang="en-US" sz="1100" b="1">
                <a:latin typeface="Prompt"/>
                <a:ea typeface="Prompt"/>
                <a:cs typeface="Prompt"/>
                <a:sym typeface="Prompt"/>
              </a:rPr>
              <a:t>22.5</a:t>
            </a:r>
            <a:endParaRPr sz="1100" b="1">
              <a:latin typeface="Prompt"/>
              <a:ea typeface="Prompt"/>
              <a:cs typeface="Prompt"/>
              <a:sym typeface="Prompt"/>
            </a:endParaRPr>
          </a:p>
        </p:txBody>
      </p:sp>
      <p:sp>
        <p:nvSpPr>
          <p:cNvPr id="540" name="Google Shape;540;g11ada8d26bd_0_0"/>
          <p:cNvSpPr/>
          <p:nvPr/>
        </p:nvSpPr>
        <p:spPr>
          <a:xfrm>
            <a:off x="3165213" y="4608150"/>
            <a:ext cx="704700" cy="691200"/>
          </a:xfrm>
          <a:prstGeom prst="roundRect">
            <a:avLst>
              <a:gd name="adj" fmla="val 16667"/>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Digital</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22.5</a:t>
            </a:r>
            <a:endParaRPr sz="1300"/>
          </a:p>
        </p:txBody>
      </p:sp>
      <p:sp>
        <p:nvSpPr>
          <p:cNvPr id="541" name="Google Shape;541;g11ada8d26bd_0_0"/>
          <p:cNvSpPr/>
          <p:nvPr/>
        </p:nvSpPr>
        <p:spPr>
          <a:xfrm>
            <a:off x="3165213" y="5414450"/>
            <a:ext cx="7047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New 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45</a:t>
            </a:r>
            <a:endParaRPr/>
          </a:p>
        </p:txBody>
      </p:sp>
      <p:sp>
        <p:nvSpPr>
          <p:cNvPr id="542" name="Google Shape;542;g11ada8d26bd_0_0"/>
          <p:cNvSpPr/>
          <p:nvPr/>
        </p:nvSpPr>
        <p:spPr>
          <a:xfrm>
            <a:off x="4330788" y="4608150"/>
            <a:ext cx="704700" cy="6912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PTT</a:t>
            </a:r>
            <a:endParaRPr sz="1100" b="1">
              <a:solidFill>
                <a:schemeClr val="dk1"/>
              </a:solidFill>
              <a:latin typeface="Prompt"/>
              <a:ea typeface="Prompt"/>
              <a:cs typeface="Prompt"/>
              <a:sym typeface="Prompt"/>
            </a:endParaRPr>
          </a:p>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Cost</a:t>
            </a:r>
            <a:endParaRPr sz="1100" b="1">
              <a:latin typeface="Prompt"/>
              <a:ea typeface="Prompt"/>
              <a:cs typeface="Prompt"/>
              <a:sym typeface="Prompt"/>
            </a:endParaRPr>
          </a:p>
          <a:p>
            <a:pPr marL="0" lvl="0" indent="0" algn="ctr" rtl="0">
              <a:spcBef>
                <a:spcPts val="0"/>
              </a:spcBef>
              <a:spcAft>
                <a:spcPts val="0"/>
              </a:spcAft>
              <a:buNone/>
            </a:pPr>
            <a:r>
              <a:rPr lang="en-US" sz="1100" b="1">
                <a:latin typeface="Prompt"/>
                <a:ea typeface="Prompt"/>
                <a:cs typeface="Prompt"/>
                <a:sym typeface="Prompt"/>
              </a:rPr>
              <a:t>18.5</a:t>
            </a:r>
            <a:endParaRPr sz="1100" b="1">
              <a:latin typeface="Prompt"/>
              <a:ea typeface="Prompt"/>
              <a:cs typeface="Prompt"/>
              <a:sym typeface="Prompt"/>
            </a:endParaRPr>
          </a:p>
        </p:txBody>
      </p:sp>
      <p:sp>
        <p:nvSpPr>
          <p:cNvPr id="543" name="Google Shape;543;g11ada8d26bd_0_0"/>
          <p:cNvSpPr/>
          <p:nvPr/>
        </p:nvSpPr>
        <p:spPr>
          <a:xfrm>
            <a:off x="5160863" y="4608150"/>
            <a:ext cx="704700" cy="691200"/>
          </a:xfrm>
          <a:prstGeom prst="roundRect">
            <a:avLst>
              <a:gd name="adj" fmla="val 16667"/>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Digital</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18.5</a:t>
            </a:r>
            <a:endParaRPr sz="1300"/>
          </a:p>
        </p:txBody>
      </p:sp>
      <p:sp>
        <p:nvSpPr>
          <p:cNvPr id="544" name="Google Shape;544;g11ada8d26bd_0_0"/>
          <p:cNvSpPr/>
          <p:nvPr/>
        </p:nvSpPr>
        <p:spPr>
          <a:xfrm>
            <a:off x="5160863" y="5414450"/>
            <a:ext cx="7047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New 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37</a:t>
            </a:r>
            <a:endParaRPr/>
          </a:p>
        </p:txBody>
      </p:sp>
      <p:sp>
        <p:nvSpPr>
          <p:cNvPr id="545" name="Google Shape;545;g11ada8d26bd_0_0"/>
          <p:cNvSpPr/>
          <p:nvPr/>
        </p:nvSpPr>
        <p:spPr>
          <a:xfrm>
            <a:off x="6326438" y="4608150"/>
            <a:ext cx="704700" cy="6912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PTT</a:t>
            </a:r>
            <a:endParaRPr sz="1100" b="1">
              <a:solidFill>
                <a:schemeClr val="dk1"/>
              </a:solidFill>
              <a:latin typeface="Prompt"/>
              <a:ea typeface="Prompt"/>
              <a:cs typeface="Prompt"/>
              <a:sym typeface="Prompt"/>
            </a:endParaRPr>
          </a:p>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Cost</a:t>
            </a:r>
            <a:endParaRPr sz="1100" b="1">
              <a:latin typeface="Prompt"/>
              <a:ea typeface="Prompt"/>
              <a:cs typeface="Prompt"/>
              <a:sym typeface="Prompt"/>
            </a:endParaRPr>
          </a:p>
          <a:p>
            <a:pPr marL="0" lvl="0" indent="0" algn="ctr" rtl="0">
              <a:spcBef>
                <a:spcPts val="0"/>
              </a:spcBef>
              <a:spcAft>
                <a:spcPts val="0"/>
              </a:spcAft>
              <a:buNone/>
            </a:pPr>
            <a:r>
              <a:rPr lang="en-US" sz="1100" b="1">
                <a:latin typeface="Prompt"/>
                <a:ea typeface="Prompt"/>
                <a:cs typeface="Prompt"/>
                <a:sym typeface="Prompt"/>
              </a:rPr>
              <a:t>44.5</a:t>
            </a:r>
            <a:endParaRPr sz="1100" b="1">
              <a:latin typeface="Prompt"/>
              <a:ea typeface="Prompt"/>
              <a:cs typeface="Prompt"/>
              <a:sym typeface="Prompt"/>
            </a:endParaRPr>
          </a:p>
        </p:txBody>
      </p:sp>
      <p:sp>
        <p:nvSpPr>
          <p:cNvPr id="546" name="Google Shape;546;g11ada8d26bd_0_0"/>
          <p:cNvSpPr/>
          <p:nvPr/>
        </p:nvSpPr>
        <p:spPr>
          <a:xfrm>
            <a:off x="7156513" y="4608150"/>
            <a:ext cx="704700" cy="691200"/>
          </a:xfrm>
          <a:prstGeom prst="roundRect">
            <a:avLst>
              <a:gd name="adj" fmla="val 16667"/>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Digital</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44.5</a:t>
            </a:r>
            <a:endParaRPr sz="1300"/>
          </a:p>
        </p:txBody>
      </p:sp>
      <p:sp>
        <p:nvSpPr>
          <p:cNvPr id="547" name="Google Shape;547;g11ada8d26bd_0_0"/>
          <p:cNvSpPr/>
          <p:nvPr/>
        </p:nvSpPr>
        <p:spPr>
          <a:xfrm>
            <a:off x="7156513" y="5414450"/>
            <a:ext cx="7047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New 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89</a:t>
            </a:r>
            <a:endParaRPr/>
          </a:p>
        </p:txBody>
      </p:sp>
      <p:sp>
        <p:nvSpPr>
          <p:cNvPr id="548" name="Google Shape;548;g11ada8d26bd_0_0"/>
          <p:cNvSpPr/>
          <p:nvPr/>
        </p:nvSpPr>
        <p:spPr>
          <a:xfrm>
            <a:off x="8322088" y="4608150"/>
            <a:ext cx="704700" cy="6912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PTT</a:t>
            </a:r>
            <a:endParaRPr sz="1100" b="1">
              <a:solidFill>
                <a:schemeClr val="dk1"/>
              </a:solidFill>
              <a:latin typeface="Prompt"/>
              <a:ea typeface="Prompt"/>
              <a:cs typeface="Prompt"/>
              <a:sym typeface="Prompt"/>
            </a:endParaRPr>
          </a:p>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Cost</a:t>
            </a:r>
            <a:endParaRPr sz="1100" b="1">
              <a:latin typeface="Prompt"/>
              <a:ea typeface="Prompt"/>
              <a:cs typeface="Prompt"/>
              <a:sym typeface="Prompt"/>
            </a:endParaRPr>
          </a:p>
          <a:p>
            <a:pPr marL="0" lvl="0" indent="0" algn="ctr" rtl="0">
              <a:spcBef>
                <a:spcPts val="0"/>
              </a:spcBef>
              <a:spcAft>
                <a:spcPts val="0"/>
              </a:spcAft>
              <a:buNone/>
            </a:pPr>
            <a:r>
              <a:rPr lang="en-US" sz="1100" b="1">
                <a:latin typeface="Prompt"/>
                <a:ea typeface="Prompt"/>
                <a:cs typeface="Prompt"/>
                <a:sym typeface="Prompt"/>
              </a:rPr>
              <a:t>10</a:t>
            </a:r>
            <a:endParaRPr sz="1100" b="1">
              <a:latin typeface="Prompt"/>
              <a:ea typeface="Prompt"/>
              <a:cs typeface="Prompt"/>
              <a:sym typeface="Prompt"/>
            </a:endParaRPr>
          </a:p>
        </p:txBody>
      </p:sp>
      <p:sp>
        <p:nvSpPr>
          <p:cNvPr id="549" name="Google Shape;549;g11ada8d26bd_0_0"/>
          <p:cNvSpPr/>
          <p:nvPr/>
        </p:nvSpPr>
        <p:spPr>
          <a:xfrm>
            <a:off x="9152163" y="4608150"/>
            <a:ext cx="704700" cy="691200"/>
          </a:xfrm>
          <a:prstGeom prst="roundRect">
            <a:avLst>
              <a:gd name="adj" fmla="val 16667"/>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Digital</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0</a:t>
            </a:r>
            <a:endParaRPr sz="1300"/>
          </a:p>
        </p:txBody>
      </p:sp>
      <p:sp>
        <p:nvSpPr>
          <p:cNvPr id="550" name="Google Shape;550;g11ada8d26bd_0_0"/>
          <p:cNvSpPr/>
          <p:nvPr/>
        </p:nvSpPr>
        <p:spPr>
          <a:xfrm>
            <a:off x="9152163" y="5414450"/>
            <a:ext cx="7047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New 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10</a:t>
            </a:r>
            <a:endParaRPr/>
          </a:p>
        </p:txBody>
      </p:sp>
      <p:sp>
        <p:nvSpPr>
          <p:cNvPr id="551" name="Google Shape;551;g11ada8d26bd_0_0"/>
          <p:cNvSpPr/>
          <p:nvPr/>
        </p:nvSpPr>
        <p:spPr>
          <a:xfrm>
            <a:off x="10317725" y="4608150"/>
            <a:ext cx="704700" cy="6912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PTT</a:t>
            </a:r>
            <a:endParaRPr sz="1100" b="1">
              <a:solidFill>
                <a:schemeClr val="dk1"/>
              </a:solidFill>
              <a:latin typeface="Prompt"/>
              <a:ea typeface="Prompt"/>
              <a:cs typeface="Prompt"/>
              <a:sym typeface="Prompt"/>
            </a:endParaRPr>
          </a:p>
          <a:p>
            <a:pPr marL="0" lvl="0" indent="0" algn="ctr" rtl="0">
              <a:spcBef>
                <a:spcPts val="0"/>
              </a:spcBef>
              <a:spcAft>
                <a:spcPts val="0"/>
              </a:spcAft>
              <a:buClr>
                <a:schemeClr val="dk1"/>
              </a:buClr>
              <a:buSzPts val="1100"/>
              <a:buFont typeface="Arial"/>
              <a:buNone/>
            </a:pPr>
            <a:r>
              <a:rPr lang="en-US" sz="1100" b="1">
                <a:solidFill>
                  <a:schemeClr val="dk1"/>
                </a:solidFill>
                <a:latin typeface="Prompt"/>
                <a:ea typeface="Prompt"/>
                <a:cs typeface="Prompt"/>
                <a:sym typeface="Prompt"/>
              </a:rPr>
              <a:t>Cost</a:t>
            </a:r>
            <a:endParaRPr sz="1100" b="1">
              <a:latin typeface="Prompt"/>
              <a:ea typeface="Prompt"/>
              <a:cs typeface="Prompt"/>
              <a:sym typeface="Prompt"/>
            </a:endParaRPr>
          </a:p>
          <a:p>
            <a:pPr marL="0" lvl="0" indent="0" algn="ctr" rtl="0">
              <a:spcBef>
                <a:spcPts val="0"/>
              </a:spcBef>
              <a:spcAft>
                <a:spcPts val="0"/>
              </a:spcAft>
              <a:buNone/>
            </a:pPr>
            <a:r>
              <a:rPr lang="en-US" sz="1100" b="1">
                <a:latin typeface="Prompt"/>
                <a:ea typeface="Prompt"/>
                <a:cs typeface="Prompt"/>
                <a:sym typeface="Prompt"/>
              </a:rPr>
              <a:t>0</a:t>
            </a:r>
            <a:endParaRPr sz="1100" b="1">
              <a:latin typeface="Prompt"/>
              <a:ea typeface="Prompt"/>
              <a:cs typeface="Prompt"/>
              <a:sym typeface="Prompt"/>
            </a:endParaRPr>
          </a:p>
        </p:txBody>
      </p:sp>
      <p:sp>
        <p:nvSpPr>
          <p:cNvPr id="552" name="Google Shape;552;g11ada8d26bd_0_0"/>
          <p:cNvSpPr/>
          <p:nvPr/>
        </p:nvSpPr>
        <p:spPr>
          <a:xfrm>
            <a:off x="11147800" y="4608150"/>
            <a:ext cx="704700" cy="691200"/>
          </a:xfrm>
          <a:prstGeom prst="roundRect">
            <a:avLst>
              <a:gd name="adj" fmla="val 16667"/>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Digital</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12</a:t>
            </a:r>
            <a:endParaRPr sz="1300"/>
          </a:p>
        </p:txBody>
      </p:sp>
      <p:sp>
        <p:nvSpPr>
          <p:cNvPr id="553" name="Google Shape;553;g11ada8d26bd_0_0"/>
          <p:cNvSpPr/>
          <p:nvPr/>
        </p:nvSpPr>
        <p:spPr>
          <a:xfrm>
            <a:off x="11147800" y="5414450"/>
            <a:ext cx="704700" cy="691200"/>
          </a:xfrm>
          <a:prstGeom prst="roundRect">
            <a:avLst>
              <a:gd name="adj" fmla="val 16667"/>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latin typeface="Prompt"/>
                <a:ea typeface="Prompt"/>
                <a:cs typeface="Prompt"/>
                <a:sym typeface="Prompt"/>
              </a:rPr>
              <a:t>New Cost</a:t>
            </a:r>
            <a:endParaRPr sz="1100" b="1">
              <a:solidFill>
                <a:schemeClr val="dk1"/>
              </a:solidFill>
              <a:latin typeface="Prompt"/>
              <a:ea typeface="Prompt"/>
              <a:cs typeface="Prompt"/>
              <a:sym typeface="Prompt"/>
            </a:endParaRPr>
          </a:p>
          <a:p>
            <a:pPr marL="0" lvl="0" indent="0" algn="ctr" rtl="0">
              <a:spcBef>
                <a:spcPts val="0"/>
              </a:spcBef>
              <a:spcAft>
                <a:spcPts val="0"/>
              </a:spcAft>
              <a:buNone/>
            </a:pPr>
            <a:r>
              <a:rPr lang="en-US" sz="1100" b="1">
                <a:solidFill>
                  <a:schemeClr val="dk1"/>
                </a:solidFill>
                <a:latin typeface="Prompt"/>
                <a:ea typeface="Prompt"/>
                <a:cs typeface="Prompt"/>
                <a:sym typeface="Prompt"/>
              </a:rPr>
              <a:t>12</a:t>
            </a:r>
            <a:endParaRPr/>
          </a:p>
        </p:txBody>
      </p:sp>
      <p:sp>
        <p:nvSpPr>
          <p:cNvPr id="554" name="Google Shape;554;g11ada8d26bd_0_0"/>
          <p:cNvSpPr/>
          <p:nvPr/>
        </p:nvSpPr>
        <p:spPr>
          <a:xfrm>
            <a:off x="910375" y="3301950"/>
            <a:ext cx="393000" cy="406500"/>
          </a:xfrm>
          <a:prstGeom prst="ellipse">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
        <p:nvSpPr>
          <p:cNvPr id="555" name="Google Shape;555;g11ada8d26bd_0_0"/>
          <p:cNvSpPr/>
          <p:nvPr/>
        </p:nvSpPr>
        <p:spPr>
          <a:xfrm>
            <a:off x="2906025" y="3301950"/>
            <a:ext cx="393000" cy="406500"/>
          </a:xfrm>
          <a:prstGeom prst="ellipse">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2</a:t>
            </a:r>
            <a:endParaRPr b="1">
              <a:solidFill>
                <a:schemeClr val="lt1"/>
              </a:solidFill>
            </a:endParaRPr>
          </a:p>
        </p:txBody>
      </p:sp>
      <p:sp>
        <p:nvSpPr>
          <p:cNvPr id="556" name="Google Shape;556;g11ada8d26bd_0_0"/>
          <p:cNvSpPr/>
          <p:nvPr/>
        </p:nvSpPr>
        <p:spPr>
          <a:xfrm>
            <a:off x="4901675" y="3301950"/>
            <a:ext cx="393000" cy="406500"/>
          </a:xfrm>
          <a:prstGeom prst="ellipse">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3</a:t>
            </a:r>
            <a:endParaRPr b="1">
              <a:solidFill>
                <a:schemeClr val="lt1"/>
              </a:solidFill>
            </a:endParaRPr>
          </a:p>
        </p:txBody>
      </p:sp>
      <p:sp>
        <p:nvSpPr>
          <p:cNvPr id="557" name="Google Shape;557;g11ada8d26bd_0_0"/>
          <p:cNvSpPr/>
          <p:nvPr/>
        </p:nvSpPr>
        <p:spPr>
          <a:xfrm>
            <a:off x="6897325" y="3301950"/>
            <a:ext cx="393000" cy="406500"/>
          </a:xfrm>
          <a:prstGeom prst="ellipse">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4</a:t>
            </a:r>
            <a:endParaRPr b="1">
              <a:solidFill>
                <a:schemeClr val="lt1"/>
              </a:solidFill>
            </a:endParaRPr>
          </a:p>
        </p:txBody>
      </p:sp>
      <p:sp>
        <p:nvSpPr>
          <p:cNvPr id="558" name="Google Shape;558;g11ada8d26bd_0_0"/>
          <p:cNvSpPr/>
          <p:nvPr/>
        </p:nvSpPr>
        <p:spPr>
          <a:xfrm>
            <a:off x="8892975" y="3301950"/>
            <a:ext cx="393000" cy="406500"/>
          </a:xfrm>
          <a:prstGeom prst="ellipse">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5</a:t>
            </a:r>
            <a:endParaRPr b="1">
              <a:solidFill>
                <a:schemeClr val="lt1"/>
              </a:solidFill>
            </a:endParaRPr>
          </a:p>
        </p:txBody>
      </p:sp>
      <p:sp>
        <p:nvSpPr>
          <p:cNvPr id="559" name="Google Shape;559;g11ada8d26bd_0_0"/>
          <p:cNvSpPr/>
          <p:nvPr/>
        </p:nvSpPr>
        <p:spPr>
          <a:xfrm>
            <a:off x="10888625" y="3301950"/>
            <a:ext cx="393000" cy="406500"/>
          </a:xfrm>
          <a:prstGeom prst="ellipse">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6</a:t>
            </a:r>
            <a:endParaRPr b="1">
              <a:solidFill>
                <a:schemeClr val="lt1"/>
              </a:solidFill>
            </a:endParaRPr>
          </a:p>
        </p:txBody>
      </p:sp>
      <p:pic>
        <p:nvPicPr>
          <p:cNvPr id="560" name="Google Shape;560;g11ada8d26bd_0_0" title="Points scored"/>
          <p:cNvPicPr preferRelativeResize="0"/>
          <p:nvPr/>
        </p:nvPicPr>
        <p:blipFill>
          <a:blip r:embed="rId3">
            <a:alphaModFix/>
          </a:blip>
          <a:stretch>
            <a:fillRect/>
          </a:stretch>
        </p:blipFill>
        <p:spPr>
          <a:xfrm>
            <a:off x="160675" y="168750"/>
            <a:ext cx="4900749" cy="3030283"/>
          </a:xfrm>
          <a:prstGeom prst="rect">
            <a:avLst/>
          </a:prstGeom>
          <a:noFill/>
          <a:ln>
            <a:noFill/>
          </a:ln>
        </p:spPr>
      </p:pic>
      <p:sp>
        <p:nvSpPr>
          <p:cNvPr id="561" name="Google Shape;561;g11ada8d26bd_0_0"/>
          <p:cNvSpPr/>
          <p:nvPr/>
        </p:nvSpPr>
        <p:spPr>
          <a:xfrm>
            <a:off x="4937675" y="993250"/>
            <a:ext cx="1836300" cy="755100"/>
          </a:xfrm>
          <a:prstGeom prst="roundRect">
            <a:avLst>
              <a:gd name="adj" fmla="val 16667"/>
            </a:avLst>
          </a:prstGeom>
          <a:solidFill>
            <a:srgbClr val="CAE2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 ไม่มีในเอกสาร PPS</a:t>
            </a:r>
            <a:endParaRPr sz="11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 ขณะที่เจอไม่ได้แจ้ง User</a:t>
            </a:r>
            <a:endParaRPr sz="1000">
              <a:solidFill>
                <a:schemeClr val="dk1"/>
              </a:solidFill>
              <a:latin typeface="Prompt"/>
              <a:ea typeface="Prompt"/>
              <a:cs typeface="Prompt"/>
              <a:sym typeface="Prompt"/>
            </a:endParaRPr>
          </a:p>
        </p:txBody>
      </p:sp>
      <p:sp>
        <p:nvSpPr>
          <p:cNvPr id="562" name="Google Shape;562;g11ada8d26bd_0_0"/>
          <p:cNvSpPr/>
          <p:nvPr/>
        </p:nvSpPr>
        <p:spPr>
          <a:xfrm>
            <a:off x="7031150" y="993250"/>
            <a:ext cx="2615100" cy="755100"/>
          </a:xfrm>
          <a:prstGeom prst="roundRect">
            <a:avLst>
              <a:gd name="adj" fmla="val 16667"/>
            </a:avLst>
          </a:prstGeom>
          <a:solidFill>
            <a:srgbClr val="CAE2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 ไม่มีในเอกสาร PPS</a:t>
            </a:r>
            <a:endParaRPr sz="11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 ขณะที่เจอไม่ได้แจ้ง User</a:t>
            </a:r>
            <a:endParaRPr sz="11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 มีบางส่วน ประเมินผลกระทบจาก CR2</a:t>
            </a:r>
            <a:endParaRPr sz="1100">
              <a:solidFill>
                <a:schemeClr val="dk1"/>
              </a:solidFill>
              <a:latin typeface="Prompt"/>
              <a:ea typeface="Prompt"/>
              <a:cs typeface="Prompt"/>
              <a:sym typeface="Prompt"/>
            </a:endParaRPr>
          </a:p>
        </p:txBody>
      </p:sp>
      <p:sp>
        <p:nvSpPr>
          <p:cNvPr id="563" name="Google Shape;563;g11ada8d26bd_0_0"/>
          <p:cNvSpPr/>
          <p:nvPr/>
        </p:nvSpPr>
        <p:spPr>
          <a:xfrm>
            <a:off x="9903425" y="993250"/>
            <a:ext cx="2074200" cy="755100"/>
          </a:xfrm>
          <a:prstGeom prst="roundRect">
            <a:avLst>
              <a:gd name="adj" fmla="val 16667"/>
            </a:avLst>
          </a:prstGeom>
          <a:solidFill>
            <a:srgbClr val="CAE2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a:t>
            </a:r>
            <a:r>
              <a:rPr lang="en-US" sz="1100" b="1">
                <a:solidFill>
                  <a:schemeClr val="dk1"/>
                </a:solidFill>
                <a:latin typeface="Prompt"/>
                <a:ea typeface="Prompt"/>
                <a:cs typeface="Prompt"/>
                <a:sym typeface="Prompt"/>
              </a:rPr>
              <a:t> </a:t>
            </a:r>
            <a:r>
              <a:rPr lang="en-US" sz="1100">
                <a:solidFill>
                  <a:schemeClr val="dk1"/>
                </a:solidFill>
                <a:latin typeface="Prompt"/>
                <a:ea typeface="Prompt"/>
                <a:cs typeface="Prompt"/>
                <a:sym typeface="Prompt"/>
              </a:rPr>
              <a:t>ไม่มีในเอกสาร PPS</a:t>
            </a:r>
            <a:endParaRPr sz="11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 มีรายละเอียดประเมินใน CR2</a:t>
            </a:r>
            <a:endParaRPr sz="1100">
              <a:solidFill>
                <a:schemeClr val="dk1"/>
              </a:solidFill>
              <a:latin typeface="Prompt"/>
              <a:ea typeface="Prompt"/>
              <a:cs typeface="Prompt"/>
              <a:sym typeface="Prompt"/>
            </a:endParaRPr>
          </a:p>
        </p:txBody>
      </p:sp>
      <p:sp>
        <p:nvSpPr>
          <p:cNvPr id="564" name="Google Shape;564;g11ada8d26bd_0_0"/>
          <p:cNvSpPr/>
          <p:nvPr/>
        </p:nvSpPr>
        <p:spPr>
          <a:xfrm>
            <a:off x="5865575" y="2061113"/>
            <a:ext cx="2074200" cy="907500"/>
          </a:xfrm>
          <a:prstGeom prst="roundRect">
            <a:avLst>
              <a:gd name="adj" fmla="val 16667"/>
            </a:avLst>
          </a:prstGeom>
          <a:solidFill>
            <a:srgbClr val="CAE2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 ไมีในเอกสาร PPS</a:t>
            </a:r>
            <a:endParaRPr sz="11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 ขณะแจ้ง user ไม่ได้แจ้งว่าเป็น Out of scope</a:t>
            </a:r>
            <a:endParaRPr sz="1100">
              <a:solidFill>
                <a:schemeClr val="dk1"/>
              </a:solidFill>
              <a:latin typeface="Prompt"/>
              <a:ea typeface="Prompt"/>
              <a:cs typeface="Prompt"/>
              <a:sym typeface="Prompt"/>
            </a:endParaRPr>
          </a:p>
        </p:txBody>
      </p:sp>
      <p:sp>
        <p:nvSpPr>
          <p:cNvPr id="565" name="Google Shape;565;g11ada8d26bd_0_0"/>
          <p:cNvSpPr/>
          <p:nvPr/>
        </p:nvSpPr>
        <p:spPr>
          <a:xfrm>
            <a:off x="8179700" y="2061111"/>
            <a:ext cx="2074200" cy="907500"/>
          </a:xfrm>
          <a:prstGeom prst="roundRect">
            <a:avLst>
              <a:gd name="adj" fmla="val 16667"/>
            </a:avLst>
          </a:prstGeom>
          <a:solidFill>
            <a:srgbClr val="CAE2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 มีในเอกสาร PPS แต่เพิ่ม feature</a:t>
            </a:r>
            <a:endParaRPr sz="11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 ขณะ user แจ้งไม่ได้แจ้งว่าเป็น Out of scope</a:t>
            </a:r>
            <a:endParaRPr sz="1100">
              <a:solidFill>
                <a:schemeClr val="dk1"/>
              </a:solidFill>
              <a:latin typeface="Prompt"/>
              <a:ea typeface="Prompt"/>
              <a:cs typeface="Prompt"/>
              <a:sym typeface="Prompt"/>
            </a:endParaRPr>
          </a:p>
          <a:p>
            <a:pPr marL="0" lvl="0" indent="0" algn="l" rtl="0">
              <a:lnSpc>
                <a:spcPct val="115000"/>
              </a:lnSpc>
              <a:spcBef>
                <a:spcPts val="0"/>
              </a:spcBef>
              <a:spcAft>
                <a:spcPts val="0"/>
              </a:spcAft>
              <a:buNone/>
            </a:pPr>
            <a:endParaRPr sz="1100">
              <a:solidFill>
                <a:schemeClr val="dk1"/>
              </a:solidFill>
              <a:latin typeface="Prompt"/>
              <a:ea typeface="Prompt"/>
              <a:cs typeface="Prompt"/>
              <a:sym typeface="Prompt"/>
            </a:endParaRPr>
          </a:p>
        </p:txBody>
      </p:sp>
      <p:sp>
        <p:nvSpPr>
          <p:cNvPr id="566" name="Google Shape;566;g11ada8d26bd_0_0"/>
          <p:cNvSpPr/>
          <p:nvPr/>
        </p:nvSpPr>
        <p:spPr>
          <a:xfrm>
            <a:off x="10493825" y="2061125"/>
            <a:ext cx="1483800" cy="691200"/>
          </a:xfrm>
          <a:prstGeom prst="roundRect">
            <a:avLst>
              <a:gd name="adj" fmla="val 16667"/>
            </a:avLst>
          </a:prstGeom>
          <a:solidFill>
            <a:srgbClr val="CAE2F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a:solidFill>
                  <a:schemeClr val="dk1"/>
                </a:solidFill>
                <a:latin typeface="Prompt"/>
                <a:ea typeface="Prompt"/>
                <a:cs typeface="Prompt"/>
                <a:sym typeface="Prompt"/>
              </a:rPr>
              <a:t>-</a:t>
            </a:r>
            <a:r>
              <a:rPr lang="en-US" sz="1100" b="1">
                <a:solidFill>
                  <a:schemeClr val="dk1"/>
                </a:solidFill>
                <a:latin typeface="Prompt"/>
                <a:ea typeface="Prompt"/>
                <a:cs typeface="Prompt"/>
                <a:sym typeface="Prompt"/>
              </a:rPr>
              <a:t> </a:t>
            </a:r>
            <a:r>
              <a:rPr lang="en-US" sz="1100">
                <a:solidFill>
                  <a:schemeClr val="dk1"/>
                </a:solidFill>
                <a:latin typeface="Prompt"/>
                <a:ea typeface="Prompt"/>
                <a:cs typeface="Prompt"/>
                <a:sym typeface="Prompt"/>
              </a:rPr>
              <a:t>ประเมินผิดพลาด</a:t>
            </a:r>
            <a:endParaRPr sz="1100">
              <a:solidFill>
                <a:schemeClr val="dk1"/>
              </a:solidFill>
              <a:latin typeface="Prompt"/>
              <a:ea typeface="Prompt"/>
              <a:cs typeface="Prompt"/>
              <a:sym typeface="Prompt"/>
            </a:endParaRPr>
          </a:p>
        </p:txBody>
      </p:sp>
      <p:sp>
        <p:nvSpPr>
          <p:cNvPr id="567" name="Google Shape;567;g11ada8d26bd_0_0"/>
          <p:cNvSpPr/>
          <p:nvPr/>
        </p:nvSpPr>
        <p:spPr>
          <a:xfrm>
            <a:off x="4767875" y="747000"/>
            <a:ext cx="393000" cy="406500"/>
          </a:xfrm>
          <a:prstGeom prst="ellipse">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
        <p:nvSpPr>
          <p:cNvPr id="568" name="Google Shape;568;g11ada8d26bd_0_0"/>
          <p:cNvSpPr/>
          <p:nvPr/>
        </p:nvSpPr>
        <p:spPr>
          <a:xfrm>
            <a:off x="6897325" y="747000"/>
            <a:ext cx="393000" cy="406500"/>
          </a:xfrm>
          <a:prstGeom prst="ellipse">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2</a:t>
            </a:r>
            <a:endParaRPr b="1">
              <a:solidFill>
                <a:schemeClr val="lt1"/>
              </a:solidFill>
            </a:endParaRPr>
          </a:p>
        </p:txBody>
      </p:sp>
      <p:sp>
        <p:nvSpPr>
          <p:cNvPr id="569" name="Google Shape;569;g11ada8d26bd_0_0"/>
          <p:cNvSpPr/>
          <p:nvPr/>
        </p:nvSpPr>
        <p:spPr>
          <a:xfrm>
            <a:off x="9745925" y="747000"/>
            <a:ext cx="393000" cy="406500"/>
          </a:xfrm>
          <a:prstGeom prst="ellipse">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3</a:t>
            </a:r>
            <a:endParaRPr b="1">
              <a:solidFill>
                <a:schemeClr val="lt1"/>
              </a:solidFill>
            </a:endParaRPr>
          </a:p>
        </p:txBody>
      </p:sp>
      <p:sp>
        <p:nvSpPr>
          <p:cNvPr id="570" name="Google Shape;570;g11ada8d26bd_0_0"/>
          <p:cNvSpPr/>
          <p:nvPr/>
        </p:nvSpPr>
        <p:spPr>
          <a:xfrm>
            <a:off x="5703000" y="1817725"/>
            <a:ext cx="393000" cy="406500"/>
          </a:xfrm>
          <a:prstGeom prst="ellipse">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4</a:t>
            </a:r>
            <a:endParaRPr b="1">
              <a:solidFill>
                <a:schemeClr val="lt1"/>
              </a:solidFill>
            </a:endParaRPr>
          </a:p>
        </p:txBody>
      </p:sp>
      <p:sp>
        <p:nvSpPr>
          <p:cNvPr id="571" name="Google Shape;571;g11ada8d26bd_0_0"/>
          <p:cNvSpPr/>
          <p:nvPr/>
        </p:nvSpPr>
        <p:spPr>
          <a:xfrm>
            <a:off x="8040025" y="1817725"/>
            <a:ext cx="393000" cy="406500"/>
          </a:xfrm>
          <a:prstGeom prst="ellipse">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5</a:t>
            </a:r>
            <a:endParaRPr b="1">
              <a:solidFill>
                <a:schemeClr val="lt1"/>
              </a:solidFill>
            </a:endParaRPr>
          </a:p>
        </p:txBody>
      </p:sp>
      <p:sp>
        <p:nvSpPr>
          <p:cNvPr id="572" name="Google Shape;572;g11ada8d26bd_0_0"/>
          <p:cNvSpPr/>
          <p:nvPr/>
        </p:nvSpPr>
        <p:spPr>
          <a:xfrm>
            <a:off x="10317725" y="1817725"/>
            <a:ext cx="393000" cy="406500"/>
          </a:xfrm>
          <a:prstGeom prst="ellipse">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6</a:t>
            </a:r>
            <a:endParaRPr b="1">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77"/>
        <p:cNvGrpSpPr/>
        <p:nvPr/>
      </p:nvGrpSpPr>
      <p:grpSpPr>
        <a:xfrm>
          <a:off x="0" y="0"/>
          <a:ext cx="0" cy="0"/>
          <a:chOff x="0" y="0"/>
          <a:chExt cx="0" cy="0"/>
        </a:xfrm>
      </p:grpSpPr>
      <p:sp>
        <p:nvSpPr>
          <p:cNvPr id="578" name="Google Shape;578;g11f1d894c1e_0_21"/>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33</a:t>
            </a:fld>
            <a:endParaRPr/>
          </a:p>
        </p:txBody>
      </p:sp>
      <p:pic>
        <p:nvPicPr>
          <p:cNvPr id="579" name="Google Shape;579;g11f1d894c1e_0_21"/>
          <p:cNvPicPr preferRelativeResize="0"/>
          <p:nvPr/>
        </p:nvPicPr>
        <p:blipFill>
          <a:blip r:embed="rId3">
            <a:alphaModFix/>
          </a:blip>
          <a:stretch>
            <a:fillRect/>
          </a:stretch>
        </p:blipFill>
        <p:spPr>
          <a:xfrm>
            <a:off x="152400" y="152400"/>
            <a:ext cx="11121178" cy="62556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g11f1d894c1e_0_12"/>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34</a:t>
            </a:fld>
            <a:endParaRPr/>
          </a:p>
        </p:txBody>
      </p:sp>
      <p:pic>
        <p:nvPicPr>
          <p:cNvPr id="586" name="Google Shape;586;g11f1d894c1e_0_12"/>
          <p:cNvPicPr preferRelativeResize="0"/>
          <p:nvPr/>
        </p:nvPicPr>
        <p:blipFill>
          <a:blip r:embed="rId3">
            <a:alphaModFix/>
          </a:blip>
          <a:stretch>
            <a:fillRect/>
          </a:stretch>
        </p:blipFill>
        <p:spPr>
          <a:xfrm>
            <a:off x="152400" y="74625"/>
            <a:ext cx="11887201" cy="4817567"/>
          </a:xfrm>
          <a:prstGeom prst="rect">
            <a:avLst/>
          </a:prstGeom>
          <a:noFill/>
          <a:ln>
            <a:noFill/>
          </a:ln>
        </p:spPr>
      </p:pic>
      <p:pic>
        <p:nvPicPr>
          <p:cNvPr id="587" name="Google Shape;587;g11f1d894c1e_0_12"/>
          <p:cNvPicPr preferRelativeResize="0"/>
          <p:nvPr/>
        </p:nvPicPr>
        <p:blipFill>
          <a:blip r:embed="rId4">
            <a:alphaModFix/>
          </a:blip>
          <a:stretch>
            <a:fillRect/>
          </a:stretch>
        </p:blipFill>
        <p:spPr>
          <a:xfrm>
            <a:off x="152400" y="4764667"/>
            <a:ext cx="6331371" cy="166100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g11ada8d26bd_0_169"/>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35</a:t>
            </a:fld>
            <a:endParaRPr/>
          </a:p>
        </p:txBody>
      </p:sp>
      <p:sp>
        <p:nvSpPr>
          <p:cNvPr id="594" name="Google Shape;594;g11ada8d26bd_0_169"/>
          <p:cNvSpPr txBox="1">
            <a:spLocks noGrp="1"/>
          </p:cNvSpPr>
          <p:nvPr>
            <p:ph type="body" idx="2"/>
          </p:nvPr>
        </p:nvSpPr>
        <p:spPr>
          <a:xfrm>
            <a:off x="527387" y="33265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a:t>Manday หลังจาก Confirm Requirement ทั้งหมด</a:t>
            </a:r>
            <a:endParaRPr/>
          </a:p>
        </p:txBody>
      </p:sp>
      <p:cxnSp>
        <p:nvCxnSpPr>
          <p:cNvPr id="595" name="Google Shape;595;g11ada8d26bd_0_169"/>
          <p:cNvCxnSpPr/>
          <p:nvPr/>
        </p:nvCxnSpPr>
        <p:spPr>
          <a:xfrm>
            <a:off x="5044775" y="2371750"/>
            <a:ext cx="918300" cy="0"/>
          </a:xfrm>
          <a:prstGeom prst="straightConnector1">
            <a:avLst/>
          </a:prstGeom>
          <a:noFill/>
          <a:ln w="19050" cap="flat" cmpd="sng">
            <a:solidFill>
              <a:schemeClr val="accent2"/>
            </a:solidFill>
            <a:prstDash val="solid"/>
            <a:round/>
            <a:headEnd type="none" w="med" len="med"/>
            <a:tailEnd type="triangle" w="med" len="med"/>
          </a:ln>
        </p:spPr>
      </p:cxnSp>
      <p:graphicFrame>
        <p:nvGraphicFramePr>
          <p:cNvPr id="596" name="Google Shape;596;g11ada8d26bd_0_169"/>
          <p:cNvGraphicFramePr/>
          <p:nvPr/>
        </p:nvGraphicFramePr>
        <p:xfrm>
          <a:off x="5998000" y="4495150"/>
          <a:ext cx="3000000" cy="3000000"/>
        </p:xfrm>
        <a:graphic>
          <a:graphicData uri="http://schemas.openxmlformats.org/drawingml/2006/table">
            <a:tbl>
              <a:tblPr>
                <a:noFill/>
                <a:tableStyleId>{DEBFE9FD-C6BE-46A2-871C-7A142FC30F83}</a:tableStyleId>
              </a:tblPr>
              <a:tblGrid>
                <a:gridCol w="1383075">
                  <a:extLst>
                    <a:ext uri="{9D8B030D-6E8A-4147-A177-3AD203B41FA5}">
                      <a16:colId xmlns:a16="http://schemas.microsoft.com/office/drawing/2014/main" val="20000"/>
                    </a:ext>
                  </a:extLst>
                </a:gridCol>
                <a:gridCol w="1383075">
                  <a:extLst>
                    <a:ext uri="{9D8B030D-6E8A-4147-A177-3AD203B41FA5}">
                      <a16:colId xmlns:a16="http://schemas.microsoft.com/office/drawing/2014/main" val="20001"/>
                    </a:ext>
                  </a:extLst>
                </a:gridCol>
                <a:gridCol w="1383075">
                  <a:extLst>
                    <a:ext uri="{9D8B030D-6E8A-4147-A177-3AD203B41FA5}">
                      <a16:colId xmlns:a16="http://schemas.microsoft.com/office/drawing/2014/main" val="20002"/>
                    </a:ext>
                  </a:extLst>
                </a:gridCol>
              </a:tblGrid>
              <a:tr h="200025">
                <a:tc rowSpan="2">
                  <a:txBody>
                    <a:bodyPr/>
                    <a:lstStyle/>
                    <a:p>
                      <a:pPr marL="0" lvl="0" indent="0" algn="ctr" rtl="0">
                        <a:lnSpc>
                          <a:spcPct val="115000"/>
                        </a:lnSpc>
                        <a:spcBef>
                          <a:spcPts val="0"/>
                        </a:spcBef>
                        <a:spcAft>
                          <a:spcPts val="0"/>
                        </a:spcAft>
                        <a:buNone/>
                      </a:pPr>
                      <a:r>
                        <a:rPr lang="en-US" sz="1200" b="1">
                          <a:solidFill>
                            <a:srgbClr val="FCFDFD"/>
                          </a:solidFill>
                        </a:rPr>
                        <a:t>Resource</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sz="1200" b="1">
                          <a:solidFill>
                            <a:srgbClr val="FCFDFD"/>
                          </a:solidFill>
                        </a:rPr>
                        <a:t>Dev Manday</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219075">
                <a:tc vMerge="1">
                  <a:txBody>
                    <a:bodyPr/>
                    <a:lstStyle/>
                    <a:p>
                      <a:endParaRPr lang="en-US"/>
                    </a:p>
                  </a:txBody>
                  <a:tcPr/>
                </a:tc>
                <a:tc>
                  <a:txBody>
                    <a:bodyPr/>
                    <a:lstStyle/>
                    <a:p>
                      <a:pPr marL="0" lvl="0" indent="0" algn="ctr" rtl="0">
                        <a:lnSpc>
                          <a:spcPct val="115000"/>
                        </a:lnSpc>
                        <a:spcBef>
                          <a:spcPts val="0"/>
                        </a:spcBef>
                        <a:spcAft>
                          <a:spcPts val="0"/>
                        </a:spcAft>
                        <a:buNone/>
                      </a:pPr>
                      <a:r>
                        <a:rPr lang="en-US" sz="1200" b="1">
                          <a:solidFill>
                            <a:srgbClr val="FCFDFD"/>
                          </a:solidFill>
                        </a:rPr>
                        <a:t>เดิม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200" b="1">
                          <a:solidFill>
                            <a:srgbClr val="FCFDFD"/>
                          </a:solidFill>
                        </a:rPr>
                        <a:t>ใหม่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CCCCCC"/>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US" sz="1200"/>
                        <a:t>Optimize Model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34</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b="1"/>
                        <a:t>121</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97" name="Google Shape;597;g11ada8d26bd_0_169"/>
          <p:cNvSpPr/>
          <p:nvPr/>
        </p:nvSpPr>
        <p:spPr>
          <a:xfrm>
            <a:off x="9622900" y="4878100"/>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98" name="Google Shape;598;g11ada8d26bd_0_169"/>
          <p:cNvGraphicFramePr/>
          <p:nvPr/>
        </p:nvGraphicFramePr>
        <p:xfrm>
          <a:off x="477900" y="1044950"/>
          <a:ext cx="3000000" cy="3000000"/>
        </p:xfrm>
        <a:graphic>
          <a:graphicData uri="http://schemas.openxmlformats.org/drawingml/2006/table">
            <a:tbl>
              <a:tblPr>
                <a:noFill/>
                <a:tableStyleId>{DEBFE9FD-C6BE-46A2-871C-7A142FC30F83}</a:tableStyleId>
              </a:tblPr>
              <a:tblGrid>
                <a:gridCol w="1923000">
                  <a:extLst>
                    <a:ext uri="{9D8B030D-6E8A-4147-A177-3AD203B41FA5}">
                      <a16:colId xmlns:a16="http://schemas.microsoft.com/office/drawing/2014/main" val="20000"/>
                    </a:ext>
                  </a:extLst>
                </a:gridCol>
                <a:gridCol w="1290625">
                  <a:extLst>
                    <a:ext uri="{9D8B030D-6E8A-4147-A177-3AD203B41FA5}">
                      <a16:colId xmlns:a16="http://schemas.microsoft.com/office/drawing/2014/main" val="20001"/>
                    </a:ext>
                  </a:extLst>
                </a:gridCol>
                <a:gridCol w="1290625">
                  <a:extLst>
                    <a:ext uri="{9D8B030D-6E8A-4147-A177-3AD203B41FA5}">
                      <a16:colId xmlns:a16="http://schemas.microsoft.com/office/drawing/2014/main" val="20002"/>
                    </a:ext>
                  </a:extLst>
                </a:gridCol>
              </a:tblGrid>
              <a:tr h="379625">
                <a:tc rowSpan="2">
                  <a:txBody>
                    <a:bodyPr/>
                    <a:lstStyle/>
                    <a:p>
                      <a:pPr marL="0" lvl="0" indent="0" algn="ctr" rtl="0">
                        <a:lnSpc>
                          <a:spcPct val="115000"/>
                        </a:lnSpc>
                        <a:spcBef>
                          <a:spcPts val="0"/>
                        </a:spcBef>
                        <a:spcAft>
                          <a:spcPts val="0"/>
                        </a:spcAft>
                        <a:buNone/>
                      </a:pPr>
                      <a:r>
                        <a:rPr lang="en-US" b="1">
                          <a:solidFill>
                            <a:srgbClr val="FCFDFD"/>
                          </a:solidFill>
                        </a:rPr>
                        <a:t>Resource</a:t>
                      </a:r>
                      <a:endParaRPr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b="1">
                          <a:solidFill>
                            <a:srgbClr val="FCFDFD"/>
                          </a:solidFill>
                        </a:rPr>
                        <a:t>Manday</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396900">
                <a:tc vMerge="1">
                  <a:txBody>
                    <a:bodyPr/>
                    <a:lstStyle/>
                    <a:p>
                      <a:endParaRPr lang="en-US"/>
                    </a:p>
                  </a:txBody>
                  <a:tcPr/>
                </a:tc>
                <a:tc>
                  <a:txBody>
                    <a:bodyPr/>
                    <a:lstStyle/>
                    <a:p>
                      <a:pPr marL="0" lvl="0" indent="0" algn="ctr" rtl="0">
                        <a:lnSpc>
                          <a:spcPct val="115000"/>
                        </a:lnSpc>
                        <a:spcBef>
                          <a:spcPts val="0"/>
                        </a:spcBef>
                        <a:spcAft>
                          <a:spcPts val="0"/>
                        </a:spcAft>
                        <a:buNone/>
                      </a:pPr>
                      <a:r>
                        <a:rPr lang="en-US" b="1">
                          <a:solidFill>
                            <a:srgbClr val="FCFDFD"/>
                          </a:solidFill>
                        </a:rPr>
                        <a:t>เดิม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b="1">
                          <a:solidFill>
                            <a:srgbClr val="FCFDFD"/>
                          </a:solidFill>
                        </a:rPr>
                        <a:t>ใหม่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379625">
                <a:tc>
                  <a:txBody>
                    <a:bodyPr/>
                    <a:lstStyle/>
                    <a:p>
                      <a:pPr marL="0" lvl="0" indent="0" algn="l" rtl="0">
                        <a:lnSpc>
                          <a:spcPct val="115000"/>
                        </a:lnSpc>
                        <a:spcBef>
                          <a:spcPts val="0"/>
                        </a:spcBef>
                        <a:spcAft>
                          <a:spcPts val="0"/>
                        </a:spcAft>
                        <a:buNone/>
                      </a:pPr>
                      <a:r>
                        <a:rPr lang="en-US"/>
                        <a:t>PM</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25</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50</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9625">
                <a:tc>
                  <a:txBody>
                    <a:bodyPr/>
                    <a:lstStyle/>
                    <a:p>
                      <a:pPr marL="0" lvl="0" indent="0" algn="l" rtl="0">
                        <a:lnSpc>
                          <a:spcPct val="115000"/>
                        </a:lnSpc>
                        <a:spcBef>
                          <a:spcPts val="0"/>
                        </a:spcBef>
                        <a:spcAft>
                          <a:spcPts val="0"/>
                        </a:spcAft>
                        <a:buNone/>
                      </a:pPr>
                      <a:r>
                        <a:rPr lang="en-US"/>
                        <a:t>Dev Web</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123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435</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79625">
                <a:tc>
                  <a:txBody>
                    <a:bodyPr/>
                    <a:lstStyle/>
                    <a:p>
                      <a:pPr marL="0" lvl="0" indent="0" algn="l" rtl="0">
                        <a:lnSpc>
                          <a:spcPct val="115000"/>
                        </a:lnSpc>
                        <a:spcBef>
                          <a:spcPts val="0"/>
                        </a:spcBef>
                        <a:spcAft>
                          <a:spcPts val="0"/>
                        </a:spcAft>
                        <a:buNone/>
                      </a:pPr>
                      <a:r>
                        <a:rPr lang="en-US"/>
                        <a:t>Dev Model</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34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79625">
                <a:tc>
                  <a:txBody>
                    <a:bodyPr/>
                    <a:lstStyle/>
                    <a:p>
                      <a:pPr marL="0" lvl="0" indent="0" algn="l" rtl="0">
                        <a:lnSpc>
                          <a:spcPct val="115000"/>
                        </a:lnSpc>
                        <a:spcBef>
                          <a:spcPts val="0"/>
                        </a:spcBef>
                        <a:spcAft>
                          <a:spcPts val="0"/>
                        </a:spcAft>
                        <a:buNone/>
                      </a:pPr>
                      <a:r>
                        <a:rPr lang="en-US"/>
                        <a:t>Smart Price</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79625">
                <a:tc>
                  <a:txBody>
                    <a:bodyPr/>
                    <a:lstStyle/>
                    <a:p>
                      <a:pPr marL="0" lvl="0" indent="0" algn="l" rtl="0">
                        <a:lnSpc>
                          <a:spcPct val="115000"/>
                        </a:lnSpc>
                        <a:spcBef>
                          <a:spcPts val="0"/>
                        </a:spcBef>
                        <a:spcAft>
                          <a:spcPts val="0"/>
                        </a:spcAft>
                        <a:buNone/>
                      </a:pPr>
                      <a:r>
                        <a:rPr lang="en-US"/>
                        <a:t>BA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20</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60</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79625">
                <a:tc>
                  <a:txBody>
                    <a:bodyPr/>
                    <a:lstStyle/>
                    <a:p>
                      <a:pPr marL="0" lvl="0" indent="0" algn="l" rtl="0">
                        <a:lnSpc>
                          <a:spcPct val="115000"/>
                        </a:lnSpc>
                        <a:spcBef>
                          <a:spcPts val="0"/>
                        </a:spcBef>
                        <a:spcAft>
                          <a:spcPts val="0"/>
                        </a:spcAft>
                        <a:buNone/>
                      </a:pPr>
                      <a:r>
                        <a:rPr lang="en-US"/>
                        <a:t>SA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26</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74</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79625">
                <a:tc>
                  <a:txBody>
                    <a:bodyPr/>
                    <a:lstStyle/>
                    <a:p>
                      <a:pPr marL="0" lvl="0" indent="0" algn="l" rtl="0">
                        <a:lnSpc>
                          <a:spcPct val="115000"/>
                        </a:lnSpc>
                        <a:spcBef>
                          <a:spcPts val="0"/>
                        </a:spcBef>
                        <a:spcAft>
                          <a:spcPts val="0"/>
                        </a:spcAft>
                        <a:buNone/>
                      </a:pPr>
                      <a:r>
                        <a:rPr lang="en-US"/>
                        <a:t>Tester</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49</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79625">
                <a:tc>
                  <a:txBody>
                    <a:bodyPr/>
                    <a:lstStyle/>
                    <a:p>
                      <a:pPr marL="0" lvl="0" indent="0" algn="l" rtl="0">
                        <a:lnSpc>
                          <a:spcPct val="115000"/>
                        </a:lnSpc>
                        <a:spcBef>
                          <a:spcPts val="0"/>
                        </a:spcBef>
                        <a:spcAft>
                          <a:spcPts val="0"/>
                        </a:spcAft>
                        <a:buNone/>
                      </a:pPr>
                      <a:r>
                        <a:rPr lang="en-US"/>
                        <a:t>Infra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79625">
                <a:tc>
                  <a:txBody>
                    <a:bodyPr/>
                    <a:lstStyle/>
                    <a:p>
                      <a:pPr marL="0" lvl="0" indent="0" algn="r" rtl="0">
                        <a:lnSpc>
                          <a:spcPct val="115000"/>
                        </a:lnSpc>
                        <a:spcBef>
                          <a:spcPts val="0"/>
                        </a:spcBef>
                        <a:spcAft>
                          <a:spcPts val="0"/>
                        </a:spcAft>
                        <a:buNone/>
                      </a:pPr>
                      <a:r>
                        <a:rPr lang="en-US" b="1"/>
                        <a:t>Total</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259</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814</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10"/>
                  </a:ext>
                </a:extLst>
              </a:tr>
            </a:tbl>
          </a:graphicData>
        </a:graphic>
      </p:graphicFrame>
      <p:graphicFrame>
        <p:nvGraphicFramePr>
          <p:cNvPr id="599" name="Google Shape;599;g11ada8d26bd_0_169"/>
          <p:cNvGraphicFramePr/>
          <p:nvPr/>
        </p:nvGraphicFramePr>
        <p:xfrm>
          <a:off x="5998000" y="1044950"/>
          <a:ext cx="3000000" cy="3000000"/>
        </p:xfrm>
        <a:graphic>
          <a:graphicData uri="http://schemas.openxmlformats.org/drawingml/2006/table">
            <a:tbl>
              <a:tblPr>
                <a:noFill/>
                <a:tableStyleId>{DEBFE9FD-C6BE-46A2-871C-7A142FC30F83}</a:tableStyleId>
              </a:tblPr>
              <a:tblGrid>
                <a:gridCol w="1865250">
                  <a:extLst>
                    <a:ext uri="{9D8B030D-6E8A-4147-A177-3AD203B41FA5}">
                      <a16:colId xmlns:a16="http://schemas.microsoft.com/office/drawing/2014/main" val="20000"/>
                    </a:ext>
                  </a:extLst>
                </a:gridCol>
                <a:gridCol w="1251825">
                  <a:extLst>
                    <a:ext uri="{9D8B030D-6E8A-4147-A177-3AD203B41FA5}">
                      <a16:colId xmlns:a16="http://schemas.microsoft.com/office/drawing/2014/main" val="20001"/>
                    </a:ext>
                  </a:extLst>
                </a:gridCol>
                <a:gridCol w="1251825">
                  <a:extLst>
                    <a:ext uri="{9D8B030D-6E8A-4147-A177-3AD203B41FA5}">
                      <a16:colId xmlns:a16="http://schemas.microsoft.com/office/drawing/2014/main" val="20002"/>
                    </a:ext>
                  </a:extLst>
                </a:gridCol>
                <a:gridCol w="1251825">
                  <a:extLst>
                    <a:ext uri="{9D8B030D-6E8A-4147-A177-3AD203B41FA5}">
                      <a16:colId xmlns:a16="http://schemas.microsoft.com/office/drawing/2014/main" val="20003"/>
                    </a:ext>
                  </a:extLst>
                </a:gridCol>
              </a:tblGrid>
              <a:tr h="276600">
                <a:tc rowSpan="2">
                  <a:txBody>
                    <a:bodyPr/>
                    <a:lstStyle/>
                    <a:p>
                      <a:pPr marL="0" lvl="0" indent="0" algn="ctr" rtl="0">
                        <a:lnSpc>
                          <a:spcPct val="115000"/>
                        </a:lnSpc>
                        <a:spcBef>
                          <a:spcPts val="0"/>
                        </a:spcBef>
                        <a:spcAft>
                          <a:spcPts val="0"/>
                        </a:spcAft>
                        <a:buNone/>
                      </a:pPr>
                      <a:r>
                        <a:rPr lang="en-US" sz="1200" b="1">
                          <a:solidFill>
                            <a:srgbClr val="FCFDFD"/>
                          </a:solidFill>
                        </a:rPr>
                        <a:t>Type group</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rowSpan="2">
                  <a:txBody>
                    <a:bodyPr/>
                    <a:lstStyle/>
                    <a:p>
                      <a:pPr marL="0" lvl="0" indent="0" algn="ctr" rtl="0">
                        <a:lnSpc>
                          <a:spcPct val="115000"/>
                        </a:lnSpc>
                        <a:spcBef>
                          <a:spcPts val="0"/>
                        </a:spcBef>
                        <a:spcAft>
                          <a:spcPts val="0"/>
                        </a:spcAft>
                        <a:buNone/>
                      </a:pPr>
                      <a:r>
                        <a:rPr lang="en-US" sz="1200" b="1">
                          <a:solidFill>
                            <a:srgbClr val="FCFDFD"/>
                          </a:solidFill>
                        </a:rPr>
                        <a:t>Scope เดิม</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sz="1200" b="1">
                          <a:solidFill>
                            <a:srgbClr val="FCFDFD"/>
                          </a:solidFill>
                        </a:rPr>
                        <a:t>Dev Manday</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289175">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200" b="1">
                          <a:solidFill>
                            <a:srgbClr val="FCFDFD"/>
                          </a:solidFill>
                        </a:rPr>
                        <a:t>เดิม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200" b="1">
                          <a:solidFill>
                            <a:srgbClr val="FCFDFD"/>
                          </a:solidFill>
                        </a:rPr>
                        <a:t>ใหม่ (On Web)</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331925">
                <a:tc>
                  <a:txBody>
                    <a:bodyPr/>
                    <a:lstStyle/>
                    <a:p>
                      <a:pPr marL="0" lvl="0" indent="0" algn="l" rtl="0">
                        <a:lnSpc>
                          <a:spcPct val="115000"/>
                        </a:lnSpc>
                        <a:spcBef>
                          <a:spcPts val="0"/>
                        </a:spcBef>
                        <a:spcAft>
                          <a:spcPts val="0"/>
                        </a:spcAft>
                        <a:buNone/>
                      </a:pPr>
                      <a:r>
                        <a:rPr lang="en-US" sz="1200"/>
                        <a:t>Login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2</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2</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1925">
                <a:tc>
                  <a:txBody>
                    <a:bodyPr/>
                    <a:lstStyle/>
                    <a:p>
                      <a:pPr marL="0" lvl="0" indent="0" algn="l" rtl="0">
                        <a:lnSpc>
                          <a:spcPct val="115000"/>
                        </a:lnSpc>
                        <a:spcBef>
                          <a:spcPts val="0"/>
                        </a:spcBef>
                        <a:spcAft>
                          <a:spcPts val="0"/>
                        </a:spcAft>
                        <a:buNone/>
                      </a:pPr>
                      <a:r>
                        <a:rPr lang="en-US" sz="1200"/>
                        <a:t>Master</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9</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45</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1925">
                <a:tc>
                  <a:txBody>
                    <a:bodyPr/>
                    <a:lstStyle/>
                    <a:p>
                      <a:pPr marL="0" lvl="0" indent="0" algn="l" rtl="0">
                        <a:lnSpc>
                          <a:spcPct val="115000"/>
                        </a:lnSpc>
                        <a:spcBef>
                          <a:spcPts val="0"/>
                        </a:spcBef>
                        <a:spcAft>
                          <a:spcPts val="0"/>
                        </a:spcAft>
                        <a:buNone/>
                      </a:pPr>
                      <a:r>
                        <a:rPr lang="en-US" sz="1200"/>
                        <a:t>System</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53850">
                <a:tc>
                  <a:txBody>
                    <a:bodyPr/>
                    <a:lstStyle/>
                    <a:p>
                      <a:pPr marL="0" lvl="0" indent="0" algn="l" rtl="0">
                        <a:lnSpc>
                          <a:spcPct val="115000"/>
                        </a:lnSpc>
                        <a:spcBef>
                          <a:spcPts val="0"/>
                        </a:spcBef>
                        <a:spcAft>
                          <a:spcPts val="0"/>
                        </a:spcAft>
                        <a:buNone/>
                      </a:pPr>
                      <a:r>
                        <a:rPr lang="en-US" sz="1200"/>
                        <a:t>Transaction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Import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4</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263</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24775">
                <a:tc>
                  <a:txBody>
                    <a:bodyPr/>
                    <a:lstStyle/>
                    <a:p>
                      <a:pPr marL="0" lvl="0" indent="0" algn="l" rtl="0">
                        <a:lnSpc>
                          <a:spcPct val="115000"/>
                        </a:lnSpc>
                        <a:spcBef>
                          <a:spcPts val="0"/>
                        </a:spcBef>
                        <a:spcAft>
                          <a:spcPts val="0"/>
                        </a:spcAft>
                        <a:buNone/>
                      </a:pPr>
                      <a:r>
                        <a:rPr lang="en-US" sz="1200"/>
                        <a:t>Report (Export to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Export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105</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115</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76600">
                <a:tc gridSpan="2">
                  <a:txBody>
                    <a:bodyPr/>
                    <a:lstStyle/>
                    <a:p>
                      <a:pPr marL="0" lvl="0" indent="0" algn="r" rtl="0">
                        <a:lnSpc>
                          <a:spcPct val="115000"/>
                        </a:lnSpc>
                        <a:spcBef>
                          <a:spcPts val="0"/>
                        </a:spcBef>
                        <a:spcAft>
                          <a:spcPts val="0"/>
                        </a:spcAft>
                        <a:buNone/>
                      </a:pPr>
                      <a:r>
                        <a:rPr lang="en-US" sz="1200" b="1"/>
                        <a:t>Total</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hMerge="1">
                  <a:txBody>
                    <a:bodyPr/>
                    <a:lstStyle/>
                    <a:p>
                      <a:endParaRPr lang="en-US"/>
                    </a:p>
                  </a:txBody>
                  <a:tcPr/>
                </a:tc>
                <a:tc>
                  <a:txBody>
                    <a:bodyPr/>
                    <a:lstStyle/>
                    <a:p>
                      <a:pPr marL="0" lvl="0" indent="0" algn="r" rtl="0">
                        <a:lnSpc>
                          <a:spcPct val="115000"/>
                        </a:lnSpc>
                        <a:spcBef>
                          <a:spcPts val="0"/>
                        </a:spcBef>
                        <a:spcAft>
                          <a:spcPts val="0"/>
                        </a:spcAft>
                        <a:buNone/>
                      </a:pPr>
                      <a:r>
                        <a:rPr lang="en-US" sz="1200" b="1"/>
                        <a:t>123</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a:txBody>
                    <a:bodyPr/>
                    <a:lstStyle/>
                    <a:p>
                      <a:pPr marL="0" lvl="0" indent="0" algn="r" rtl="0">
                        <a:lnSpc>
                          <a:spcPct val="115000"/>
                        </a:lnSpc>
                        <a:spcBef>
                          <a:spcPts val="0"/>
                        </a:spcBef>
                        <a:spcAft>
                          <a:spcPts val="0"/>
                        </a:spcAft>
                        <a:buNone/>
                      </a:pPr>
                      <a:r>
                        <a:rPr lang="en-US" sz="1200" b="1"/>
                        <a:t>435</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7"/>
                  </a:ext>
                </a:extLst>
              </a:tr>
            </a:tbl>
          </a:graphicData>
        </a:graphic>
      </p:graphicFrame>
      <p:sp>
        <p:nvSpPr>
          <p:cNvPr id="600" name="Google Shape;600;g11ada8d26bd_0_169"/>
          <p:cNvSpPr/>
          <p:nvPr/>
        </p:nvSpPr>
        <p:spPr>
          <a:xfrm>
            <a:off x="11010725" y="3249000"/>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g11ada8d26bd_0_169"/>
          <p:cNvSpPr/>
          <p:nvPr/>
        </p:nvSpPr>
        <p:spPr>
          <a:xfrm>
            <a:off x="4300775" y="2201100"/>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g11ada8d26bd_0_169"/>
          <p:cNvSpPr/>
          <p:nvPr/>
        </p:nvSpPr>
        <p:spPr>
          <a:xfrm>
            <a:off x="4300775" y="2606500"/>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3" name="Google Shape;603;g11ada8d26bd_0_169"/>
          <p:cNvCxnSpPr>
            <a:stCxn id="602" idx="5"/>
          </p:cNvCxnSpPr>
          <p:nvPr/>
        </p:nvCxnSpPr>
        <p:spPr>
          <a:xfrm>
            <a:off x="4935819" y="2913779"/>
            <a:ext cx="1038900" cy="1701300"/>
          </a:xfrm>
          <a:prstGeom prst="straightConnector1">
            <a:avLst/>
          </a:prstGeom>
          <a:noFill/>
          <a:ln w="19050" cap="flat" cmpd="sng">
            <a:solidFill>
              <a:schemeClr val="accent2"/>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612"/>
        <p:cNvGrpSpPr/>
        <p:nvPr/>
      </p:nvGrpSpPr>
      <p:grpSpPr>
        <a:xfrm>
          <a:off x="0" y="0"/>
          <a:ext cx="0" cy="0"/>
          <a:chOff x="0" y="0"/>
          <a:chExt cx="0" cy="0"/>
        </a:xfrm>
      </p:grpSpPr>
      <p:sp>
        <p:nvSpPr>
          <p:cNvPr id="613" name="Google Shape;613;gf39c2ebce4_0_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37</a:t>
            </a:fld>
            <a:endParaRPr/>
          </a:p>
        </p:txBody>
      </p:sp>
      <p:sp>
        <p:nvSpPr>
          <p:cNvPr id="614" name="Google Shape;614;gf39c2ebce4_0_0"/>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457200" marR="0" lvl="0" indent="-381000" algn="l" rtl="0">
              <a:spcBef>
                <a:spcPts val="0"/>
              </a:spcBef>
              <a:spcAft>
                <a:spcPts val="0"/>
              </a:spcAft>
              <a:buClr>
                <a:srgbClr val="0070C0"/>
              </a:buClr>
              <a:buSzPts val="2400"/>
              <a:buFont typeface="Prompt"/>
              <a:buAutoNum type="arabicPeriod"/>
            </a:pPr>
            <a:r>
              <a:rPr lang="en-US" sz="2400" b="1">
                <a:solidFill>
                  <a:srgbClr val="0070C0"/>
                </a:solidFill>
                <a:latin typeface="Prompt"/>
                <a:ea typeface="Prompt"/>
                <a:cs typeface="Prompt"/>
                <a:sym typeface="Prompt"/>
              </a:rPr>
              <a:t>Report Etane Planning</a:t>
            </a:r>
            <a:endParaRPr sz="600">
              <a:latin typeface="Prompt"/>
              <a:ea typeface="Prompt"/>
              <a:cs typeface="Prompt"/>
              <a:sym typeface="Prompt"/>
            </a:endParaRPr>
          </a:p>
        </p:txBody>
      </p:sp>
      <p:pic>
        <p:nvPicPr>
          <p:cNvPr id="615" name="Google Shape;615;gf39c2ebce4_0_0"/>
          <p:cNvPicPr preferRelativeResize="0"/>
          <p:nvPr/>
        </p:nvPicPr>
        <p:blipFill>
          <a:blip r:embed="rId3">
            <a:alphaModFix/>
          </a:blip>
          <a:stretch>
            <a:fillRect/>
          </a:stretch>
        </p:blipFill>
        <p:spPr>
          <a:xfrm>
            <a:off x="2174950" y="766650"/>
            <a:ext cx="8357736" cy="2703225"/>
          </a:xfrm>
          <a:prstGeom prst="rect">
            <a:avLst/>
          </a:prstGeom>
          <a:noFill/>
          <a:ln>
            <a:noFill/>
          </a:ln>
        </p:spPr>
      </p:pic>
      <p:sp>
        <p:nvSpPr>
          <p:cNvPr id="616" name="Google Shape;616;gf39c2ebce4_0_0"/>
          <p:cNvSpPr txBox="1">
            <a:spLocks noGrp="1"/>
          </p:cNvSpPr>
          <p:nvPr>
            <p:ph type="body" idx="2"/>
          </p:nvPr>
        </p:nvSpPr>
        <p:spPr>
          <a:xfrm>
            <a:off x="667325" y="4363725"/>
            <a:ext cx="11066700" cy="1806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b="0">
                <a:latin typeface="Prompt"/>
                <a:ea typeface="Prompt"/>
                <a:cs typeface="Prompt"/>
                <a:sym typeface="Prompt"/>
              </a:rPr>
              <a:t>รายละเอียดข้อมูลที่จะต้องออกในรายงานประกอบไปด้วย 2 รายงานย่อย ดังนี้</a:t>
            </a:r>
            <a:endParaRPr sz="1700" b="0">
              <a:latin typeface="Prompt"/>
              <a:ea typeface="Prompt"/>
              <a:cs typeface="Prompt"/>
              <a:sym typeface="Prompt"/>
            </a:endParaRPr>
          </a:p>
          <a:p>
            <a:pPr marL="457200" lvl="0" indent="-336550" algn="l" rtl="0">
              <a:spcBef>
                <a:spcPts val="0"/>
              </a:spcBef>
              <a:spcAft>
                <a:spcPts val="0"/>
              </a:spcAft>
              <a:buSzPts val="1700"/>
              <a:buFont typeface="Prompt"/>
              <a:buAutoNum type="arabicPeriod"/>
            </a:pPr>
            <a:r>
              <a:rPr lang="en-US" sz="1700" b="0">
                <a:latin typeface="Prompt"/>
                <a:ea typeface="Prompt"/>
                <a:cs typeface="Prompt"/>
                <a:sym typeface="Prompt"/>
              </a:rPr>
              <a:t>ส่วนแสดงข้อมูลแผนการผลิต Etane(C2) รายเดือน</a:t>
            </a:r>
            <a:endParaRPr sz="1700" b="0">
              <a:latin typeface="Prompt"/>
              <a:ea typeface="Prompt"/>
              <a:cs typeface="Prompt"/>
              <a:sym typeface="Prompt"/>
            </a:endParaRPr>
          </a:p>
          <a:p>
            <a:pPr marL="457200" lvl="0" indent="-336550" algn="l" rtl="0">
              <a:spcBef>
                <a:spcPts val="0"/>
              </a:spcBef>
              <a:spcAft>
                <a:spcPts val="0"/>
              </a:spcAft>
              <a:buSzPts val="1700"/>
              <a:buFont typeface="Prompt"/>
              <a:buAutoNum type="arabicPeriod"/>
            </a:pPr>
            <a:r>
              <a:rPr lang="en-US" sz="1700" b="0">
                <a:latin typeface="Prompt"/>
                <a:ea typeface="Prompt"/>
                <a:cs typeface="Prompt"/>
                <a:sym typeface="Prompt"/>
              </a:rPr>
              <a:t>ส่วนแสดงข้อมูลแผนการผลิต Etane(C2) รายวัน โดยแสดงข้อมูลเดือนปัจจุบัน และล่วงหน้า 3 เดือน</a:t>
            </a: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p:txBody>
      </p:sp>
      <p:cxnSp>
        <p:nvCxnSpPr>
          <p:cNvPr id="617" name="Google Shape;617;gf39c2ebce4_0_0"/>
          <p:cNvCxnSpPr/>
          <p:nvPr/>
        </p:nvCxnSpPr>
        <p:spPr>
          <a:xfrm>
            <a:off x="193350" y="4152650"/>
            <a:ext cx="11383200" cy="35100"/>
          </a:xfrm>
          <a:prstGeom prst="straightConnector1">
            <a:avLst/>
          </a:prstGeom>
          <a:noFill/>
          <a:ln w="19050" cap="flat" cmpd="sng">
            <a:solidFill>
              <a:schemeClr val="accent1"/>
            </a:solidFill>
            <a:prstDash val="solid"/>
            <a:round/>
            <a:headEnd type="none" w="med" len="med"/>
            <a:tailEnd type="none" w="med" len="med"/>
          </a:ln>
        </p:spPr>
      </p:cxnSp>
      <p:sp>
        <p:nvSpPr>
          <p:cNvPr id="618" name="Google Shape;618;gf39c2ebce4_0_0"/>
          <p:cNvSpPr txBox="1"/>
          <p:nvPr/>
        </p:nvSpPr>
        <p:spPr>
          <a:xfrm>
            <a:off x="5148275" y="3469875"/>
            <a:ext cx="5384400" cy="3231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a:t>
            </a:r>
            <a:endParaRPr sz="1500">
              <a:solidFill>
                <a:srgbClr val="888888"/>
              </a:solidFill>
              <a:latin typeface="Prompt"/>
              <a:ea typeface="Prompt"/>
              <a:cs typeface="Prompt"/>
              <a:sym typeface="Prompt"/>
            </a:endParaRPr>
          </a:p>
        </p:txBody>
      </p:sp>
      <p:sp>
        <p:nvSpPr>
          <p:cNvPr id="619" name="Google Shape;619;gf39c2ebce4_0_0"/>
          <p:cNvSpPr txBox="1"/>
          <p:nvPr/>
        </p:nvSpPr>
        <p:spPr>
          <a:xfrm>
            <a:off x="7538725" y="262900"/>
            <a:ext cx="2818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a:solidFill>
                  <a:srgbClr val="FF0000"/>
                </a:solidFill>
                <a:highlight>
                  <a:srgbClr val="FFFF00"/>
                </a:highlight>
                <a:latin typeface="Prompt"/>
                <a:ea typeface="Prompt"/>
                <a:cs typeface="Prompt"/>
                <a:sym typeface="Prompt"/>
              </a:rPr>
              <a:t>16 Manday (Total Report)</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624"/>
        <p:cNvGrpSpPr/>
        <p:nvPr/>
      </p:nvGrpSpPr>
      <p:grpSpPr>
        <a:xfrm>
          <a:off x="0" y="0"/>
          <a:ext cx="0" cy="0"/>
          <a:chOff x="0" y="0"/>
          <a:chExt cx="0" cy="0"/>
        </a:xfrm>
      </p:grpSpPr>
      <p:sp>
        <p:nvSpPr>
          <p:cNvPr id="625" name="Google Shape;625;gf39c2ebce4_0_195"/>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38</a:t>
            </a:fld>
            <a:endParaRPr/>
          </a:p>
        </p:txBody>
      </p:sp>
      <p:sp>
        <p:nvSpPr>
          <p:cNvPr id="626" name="Google Shape;626;gf39c2ebce4_0_195"/>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1. Report Etane Planning (ตัวอย่างรายงาน)</a:t>
            </a:r>
            <a:endParaRPr sz="600">
              <a:latin typeface="Prompt"/>
              <a:ea typeface="Prompt"/>
              <a:cs typeface="Prompt"/>
              <a:sym typeface="Prompt"/>
            </a:endParaRPr>
          </a:p>
        </p:txBody>
      </p:sp>
      <p:cxnSp>
        <p:nvCxnSpPr>
          <p:cNvPr id="627" name="Google Shape;627;gf39c2ebce4_0_195"/>
          <p:cNvCxnSpPr/>
          <p:nvPr/>
        </p:nvCxnSpPr>
        <p:spPr>
          <a:xfrm>
            <a:off x="58969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628" name="Google Shape;628;gf39c2ebce4_0_195"/>
          <p:cNvSpPr txBox="1"/>
          <p:nvPr/>
        </p:nvSpPr>
        <p:spPr>
          <a:xfrm>
            <a:off x="351475" y="449657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1</a:t>
            </a:r>
            <a:endParaRPr sz="1500">
              <a:solidFill>
                <a:srgbClr val="888888"/>
              </a:solidFill>
              <a:latin typeface="Prompt"/>
              <a:ea typeface="Prompt"/>
              <a:cs typeface="Prompt"/>
              <a:sym typeface="Prompt"/>
            </a:endParaRPr>
          </a:p>
        </p:txBody>
      </p:sp>
      <p:sp>
        <p:nvSpPr>
          <p:cNvPr id="629" name="Google Shape;629;gf39c2ebce4_0_195"/>
          <p:cNvSpPr txBox="1"/>
          <p:nvPr/>
        </p:nvSpPr>
        <p:spPr>
          <a:xfrm>
            <a:off x="6291950" y="447902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2</a:t>
            </a:r>
            <a:endParaRPr sz="1500">
              <a:solidFill>
                <a:srgbClr val="888888"/>
              </a:solidFill>
              <a:latin typeface="Prompt"/>
              <a:ea typeface="Prompt"/>
              <a:cs typeface="Prompt"/>
              <a:sym typeface="Prompt"/>
            </a:endParaRPr>
          </a:p>
        </p:txBody>
      </p:sp>
      <p:pic>
        <p:nvPicPr>
          <p:cNvPr id="630" name="Google Shape;630;gf39c2ebce4_0_195"/>
          <p:cNvPicPr preferRelativeResize="0"/>
          <p:nvPr/>
        </p:nvPicPr>
        <p:blipFill rotWithShape="1">
          <a:blip r:embed="rId3">
            <a:alphaModFix/>
          </a:blip>
          <a:srcRect r="12126"/>
          <a:stretch/>
        </p:blipFill>
        <p:spPr>
          <a:xfrm>
            <a:off x="148075" y="993275"/>
            <a:ext cx="5587800" cy="2046790"/>
          </a:xfrm>
          <a:prstGeom prst="rect">
            <a:avLst/>
          </a:prstGeom>
          <a:noFill/>
          <a:ln>
            <a:noFill/>
          </a:ln>
        </p:spPr>
      </p:pic>
      <p:pic>
        <p:nvPicPr>
          <p:cNvPr id="631" name="Google Shape;631;gf39c2ebce4_0_195"/>
          <p:cNvPicPr preferRelativeResize="0"/>
          <p:nvPr/>
        </p:nvPicPr>
        <p:blipFill>
          <a:blip r:embed="rId4">
            <a:alphaModFix/>
          </a:blip>
          <a:stretch>
            <a:fillRect/>
          </a:stretch>
        </p:blipFill>
        <p:spPr>
          <a:xfrm>
            <a:off x="6079575" y="1056087"/>
            <a:ext cx="5968675" cy="19211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636"/>
        <p:cNvGrpSpPr/>
        <p:nvPr/>
      </p:nvGrpSpPr>
      <p:grpSpPr>
        <a:xfrm>
          <a:off x="0" y="0"/>
          <a:ext cx="0" cy="0"/>
          <a:chOff x="0" y="0"/>
          <a:chExt cx="0" cy="0"/>
        </a:xfrm>
      </p:grpSpPr>
      <p:sp>
        <p:nvSpPr>
          <p:cNvPr id="637" name="Google Shape;637;gf39c2ebce4_0_14"/>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39</a:t>
            </a:fld>
            <a:endParaRPr/>
          </a:p>
        </p:txBody>
      </p:sp>
      <p:sp>
        <p:nvSpPr>
          <p:cNvPr id="638" name="Google Shape;638;gf39c2ebce4_0_14"/>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2. Report Inform OR </a:t>
            </a:r>
            <a:endParaRPr sz="600">
              <a:latin typeface="Prompt"/>
              <a:ea typeface="Prompt"/>
              <a:cs typeface="Prompt"/>
              <a:sym typeface="Prompt"/>
            </a:endParaRPr>
          </a:p>
        </p:txBody>
      </p:sp>
      <p:sp>
        <p:nvSpPr>
          <p:cNvPr id="639" name="Google Shape;639;gf39c2ebce4_0_14"/>
          <p:cNvSpPr txBox="1">
            <a:spLocks noGrp="1"/>
          </p:cNvSpPr>
          <p:nvPr>
            <p:ph type="body" idx="2"/>
          </p:nvPr>
        </p:nvSpPr>
        <p:spPr>
          <a:xfrm>
            <a:off x="667325" y="4363725"/>
            <a:ext cx="11066700" cy="1806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b="0">
                <a:latin typeface="Prompt"/>
                <a:ea typeface="Prompt"/>
                <a:cs typeface="Prompt"/>
                <a:sym typeface="Prompt"/>
              </a:rPr>
              <a:t>รายละเอียดข้อมูลที่จะต้องออกในรายงานประกอบไปด้วย 3 รายงานย่อย ดังนี้</a:t>
            </a:r>
            <a:endParaRPr sz="1700" b="0">
              <a:latin typeface="Prompt"/>
              <a:ea typeface="Prompt"/>
              <a:cs typeface="Prompt"/>
              <a:sym typeface="Prompt"/>
            </a:endParaRPr>
          </a:p>
          <a:p>
            <a:pPr marL="457200" lvl="0" indent="-336550" algn="l" rtl="0">
              <a:spcBef>
                <a:spcPts val="0"/>
              </a:spcBef>
              <a:spcAft>
                <a:spcPts val="0"/>
              </a:spcAft>
              <a:buSzPts val="1700"/>
              <a:buFont typeface="Prompt"/>
              <a:buAutoNum type="arabicPeriod"/>
            </a:pPr>
            <a:r>
              <a:rPr lang="en-US" sz="1700" b="0">
                <a:latin typeface="Prompt"/>
                <a:ea typeface="Prompt"/>
                <a:cs typeface="Prompt"/>
                <a:sym typeface="Prompt"/>
              </a:rPr>
              <a:t>Sheet 11 th แสดงข้อมูล Ability โรงกลั่น และ คำนวณ All Import ข้อมูลจาก Merge Allo</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 2. Sheet 16 th แสดงข้อมูล M7 Demand และข้อมูล Result ที่ได้จาก Merge allo</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 3. Sheet ปรับแผนเดือน มิ.ย. 64 แสดงข้อมูลที่มีการปรับ Demand จาก Merge Allo ทุก Revision (แสดงเดือนล่วงหน้า 1 เดือน)</a:t>
            </a:r>
            <a:endParaRPr sz="1700" b="0">
              <a:latin typeface="Prompt"/>
              <a:ea typeface="Prompt"/>
              <a:cs typeface="Prompt"/>
              <a:sym typeface="Prompt"/>
            </a:endParaRPr>
          </a:p>
          <a:p>
            <a:pPr marL="0" lvl="0" indent="0" algn="l" rtl="0">
              <a:spcBef>
                <a:spcPts val="0"/>
              </a:spcBef>
              <a:spcAft>
                <a:spcPts val="0"/>
              </a:spcAft>
              <a:buNone/>
            </a:pP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p:txBody>
      </p:sp>
      <p:cxnSp>
        <p:nvCxnSpPr>
          <p:cNvPr id="640" name="Google Shape;640;gf39c2ebce4_0_14"/>
          <p:cNvCxnSpPr/>
          <p:nvPr/>
        </p:nvCxnSpPr>
        <p:spPr>
          <a:xfrm>
            <a:off x="193350" y="4152650"/>
            <a:ext cx="11383200" cy="35100"/>
          </a:xfrm>
          <a:prstGeom prst="straightConnector1">
            <a:avLst/>
          </a:prstGeom>
          <a:noFill/>
          <a:ln w="19050" cap="flat" cmpd="sng">
            <a:solidFill>
              <a:schemeClr val="accent1"/>
            </a:solidFill>
            <a:prstDash val="solid"/>
            <a:round/>
            <a:headEnd type="none" w="med" len="med"/>
            <a:tailEnd type="none" w="med" len="med"/>
          </a:ln>
        </p:spPr>
      </p:cxnSp>
      <p:sp>
        <p:nvSpPr>
          <p:cNvPr id="641" name="Google Shape;641;gf39c2ebce4_0_14"/>
          <p:cNvSpPr txBox="1"/>
          <p:nvPr/>
        </p:nvSpPr>
        <p:spPr>
          <a:xfrm>
            <a:off x="5183350" y="3735063"/>
            <a:ext cx="5384400" cy="3231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a:t>
            </a:r>
            <a:endParaRPr sz="1500">
              <a:solidFill>
                <a:srgbClr val="888888"/>
              </a:solidFill>
              <a:latin typeface="Prompt"/>
              <a:ea typeface="Prompt"/>
              <a:cs typeface="Prompt"/>
              <a:sym typeface="Prompt"/>
            </a:endParaRPr>
          </a:p>
        </p:txBody>
      </p:sp>
      <p:sp>
        <p:nvSpPr>
          <p:cNvPr id="642" name="Google Shape;642;gf39c2ebce4_0_14"/>
          <p:cNvSpPr txBox="1"/>
          <p:nvPr/>
        </p:nvSpPr>
        <p:spPr>
          <a:xfrm>
            <a:off x="6998725" y="262900"/>
            <a:ext cx="3358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a:solidFill>
                  <a:srgbClr val="FF0000"/>
                </a:solidFill>
                <a:highlight>
                  <a:srgbClr val="FFFF00"/>
                </a:highlight>
                <a:latin typeface="Prompt"/>
                <a:ea typeface="Prompt"/>
                <a:cs typeface="Prompt"/>
                <a:sym typeface="Prompt"/>
              </a:rPr>
              <a:t>12  Manday (Total Report)</a:t>
            </a:r>
            <a:endParaRPr sz="2100">
              <a:solidFill>
                <a:schemeClr val="accent2"/>
              </a:solidFill>
              <a:highlight>
                <a:srgbClr val="FFFF00"/>
              </a:highlight>
              <a:latin typeface="Tahoma"/>
              <a:ea typeface="Tahoma"/>
              <a:cs typeface="Tahoma"/>
              <a:sym typeface="Tahoma"/>
            </a:endParaRPr>
          </a:p>
        </p:txBody>
      </p:sp>
      <p:pic>
        <p:nvPicPr>
          <p:cNvPr id="643" name="Google Shape;643;gf39c2ebce4_0_14"/>
          <p:cNvPicPr preferRelativeResize="0"/>
          <p:nvPr/>
        </p:nvPicPr>
        <p:blipFill>
          <a:blip r:embed="rId3">
            <a:alphaModFix/>
          </a:blip>
          <a:stretch>
            <a:fillRect/>
          </a:stretch>
        </p:blipFill>
        <p:spPr>
          <a:xfrm>
            <a:off x="1582076" y="919050"/>
            <a:ext cx="8985676" cy="2816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11d5e0c625f_0_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a:t>
            </a:fld>
            <a:endParaRPr/>
          </a:p>
        </p:txBody>
      </p:sp>
      <p:cxnSp>
        <p:nvCxnSpPr>
          <p:cNvPr id="105" name="Google Shape;105;g11d5e0c625f_0_0"/>
          <p:cNvCxnSpPr/>
          <p:nvPr/>
        </p:nvCxnSpPr>
        <p:spPr>
          <a:xfrm>
            <a:off x="698850" y="5197850"/>
            <a:ext cx="10794300" cy="27000"/>
          </a:xfrm>
          <a:prstGeom prst="straightConnector1">
            <a:avLst/>
          </a:prstGeom>
          <a:noFill/>
          <a:ln w="38100" cap="flat" cmpd="sng">
            <a:solidFill>
              <a:srgbClr val="0070C0"/>
            </a:solidFill>
            <a:prstDash val="solid"/>
            <a:round/>
            <a:headEnd type="none" w="med" len="med"/>
            <a:tailEnd type="triangle" w="med" len="med"/>
          </a:ln>
        </p:spPr>
      </p:cxnSp>
      <p:sp>
        <p:nvSpPr>
          <p:cNvPr id="106" name="Google Shape;106;g11d5e0c625f_0_0"/>
          <p:cNvSpPr/>
          <p:nvPr/>
        </p:nvSpPr>
        <p:spPr>
          <a:xfrm>
            <a:off x="635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g11d5e0c625f_0_0"/>
          <p:cNvSpPr/>
          <p:nvPr/>
        </p:nvSpPr>
        <p:spPr>
          <a:xfrm>
            <a:off x="1397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g11d5e0c625f_0_0"/>
          <p:cNvSpPr/>
          <p:nvPr/>
        </p:nvSpPr>
        <p:spPr>
          <a:xfrm>
            <a:off x="2159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g11d5e0c625f_0_0"/>
          <p:cNvSpPr/>
          <p:nvPr/>
        </p:nvSpPr>
        <p:spPr>
          <a:xfrm>
            <a:off x="2921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g11d5e0c625f_0_0"/>
          <p:cNvSpPr/>
          <p:nvPr/>
        </p:nvSpPr>
        <p:spPr>
          <a:xfrm>
            <a:off x="3683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g11d5e0c625f_0_0"/>
          <p:cNvSpPr/>
          <p:nvPr/>
        </p:nvSpPr>
        <p:spPr>
          <a:xfrm>
            <a:off x="4445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g11d5e0c625f_0_0"/>
          <p:cNvSpPr/>
          <p:nvPr/>
        </p:nvSpPr>
        <p:spPr>
          <a:xfrm>
            <a:off x="5207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g11d5e0c625f_0_0"/>
          <p:cNvSpPr/>
          <p:nvPr/>
        </p:nvSpPr>
        <p:spPr>
          <a:xfrm>
            <a:off x="5969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g11d5e0c625f_0_0"/>
          <p:cNvSpPr/>
          <p:nvPr/>
        </p:nvSpPr>
        <p:spPr>
          <a:xfrm>
            <a:off x="6731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g11d5e0c625f_0_0"/>
          <p:cNvSpPr/>
          <p:nvPr/>
        </p:nvSpPr>
        <p:spPr>
          <a:xfrm>
            <a:off x="7493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g11d5e0c625f_0_0"/>
          <p:cNvSpPr/>
          <p:nvPr/>
        </p:nvSpPr>
        <p:spPr>
          <a:xfrm>
            <a:off x="8255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g11d5e0c625f_0_0"/>
          <p:cNvSpPr/>
          <p:nvPr/>
        </p:nvSpPr>
        <p:spPr>
          <a:xfrm>
            <a:off x="9017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g11d5e0c625f_0_0"/>
          <p:cNvSpPr/>
          <p:nvPr/>
        </p:nvSpPr>
        <p:spPr>
          <a:xfrm>
            <a:off x="9779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g11d5e0c625f_0_0"/>
          <p:cNvSpPr/>
          <p:nvPr/>
        </p:nvSpPr>
        <p:spPr>
          <a:xfrm>
            <a:off x="110274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g11d5e0c625f_0_0"/>
          <p:cNvSpPr txBox="1"/>
          <p:nvPr/>
        </p:nvSpPr>
        <p:spPr>
          <a:xfrm>
            <a:off x="426650" y="528575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0070C0"/>
                </a:solidFill>
                <a:latin typeface="Prompt"/>
                <a:ea typeface="Prompt"/>
                <a:cs typeface="Prompt"/>
                <a:sym typeface="Prompt"/>
              </a:rPr>
              <a:t>4/21</a:t>
            </a:r>
            <a:endParaRPr i="1">
              <a:solidFill>
                <a:srgbClr val="0070C0"/>
              </a:solidFill>
              <a:latin typeface="Prompt"/>
              <a:ea typeface="Prompt"/>
              <a:cs typeface="Prompt"/>
              <a:sym typeface="Prompt"/>
            </a:endParaRPr>
          </a:p>
        </p:txBody>
      </p:sp>
      <p:sp>
        <p:nvSpPr>
          <p:cNvPr id="121" name="Google Shape;121;g11d5e0c625f_0_0"/>
          <p:cNvSpPr txBox="1"/>
          <p:nvPr/>
        </p:nvSpPr>
        <p:spPr>
          <a:xfrm>
            <a:off x="1188650" y="528575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0070C0"/>
                </a:solidFill>
                <a:latin typeface="Prompt"/>
                <a:ea typeface="Prompt"/>
                <a:cs typeface="Prompt"/>
                <a:sym typeface="Prompt"/>
              </a:rPr>
              <a:t>5/21</a:t>
            </a:r>
            <a:endParaRPr i="1">
              <a:solidFill>
                <a:srgbClr val="0070C0"/>
              </a:solidFill>
              <a:latin typeface="Prompt"/>
              <a:ea typeface="Prompt"/>
              <a:cs typeface="Prompt"/>
              <a:sym typeface="Prompt"/>
            </a:endParaRPr>
          </a:p>
        </p:txBody>
      </p:sp>
      <p:sp>
        <p:nvSpPr>
          <p:cNvPr id="122" name="Google Shape;122;g11d5e0c625f_0_0"/>
          <p:cNvSpPr txBox="1"/>
          <p:nvPr/>
        </p:nvSpPr>
        <p:spPr>
          <a:xfrm>
            <a:off x="1950650" y="528575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0070C0"/>
                </a:solidFill>
                <a:latin typeface="Prompt"/>
                <a:ea typeface="Prompt"/>
                <a:cs typeface="Prompt"/>
                <a:sym typeface="Prompt"/>
              </a:rPr>
              <a:t>6/21</a:t>
            </a:r>
            <a:endParaRPr i="1">
              <a:solidFill>
                <a:srgbClr val="0070C0"/>
              </a:solidFill>
              <a:latin typeface="Prompt"/>
              <a:ea typeface="Prompt"/>
              <a:cs typeface="Prompt"/>
              <a:sym typeface="Prompt"/>
            </a:endParaRPr>
          </a:p>
        </p:txBody>
      </p:sp>
      <p:sp>
        <p:nvSpPr>
          <p:cNvPr id="123" name="Google Shape;123;g11d5e0c625f_0_0"/>
          <p:cNvSpPr txBox="1"/>
          <p:nvPr/>
        </p:nvSpPr>
        <p:spPr>
          <a:xfrm>
            <a:off x="2712650" y="528575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0070C0"/>
                </a:solidFill>
                <a:latin typeface="Prompt"/>
                <a:ea typeface="Prompt"/>
                <a:cs typeface="Prompt"/>
                <a:sym typeface="Prompt"/>
              </a:rPr>
              <a:t>7/21</a:t>
            </a:r>
            <a:endParaRPr i="1">
              <a:solidFill>
                <a:srgbClr val="0070C0"/>
              </a:solidFill>
              <a:latin typeface="Prompt"/>
              <a:ea typeface="Prompt"/>
              <a:cs typeface="Prompt"/>
              <a:sym typeface="Prompt"/>
            </a:endParaRPr>
          </a:p>
        </p:txBody>
      </p:sp>
      <p:sp>
        <p:nvSpPr>
          <p:cNvPr id="124" name="Google Shape;124;g11d5e0c625f_0_0"/>
          <p:cNvSpPr txBox="1"/>
          <p:nvPr/>
        </p:nvSpPr>
        <p:spPr>
          <a:xfrm>
            <a:off x="3474650" y="528575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0070C0"/>
                </a:solidFill>
                <a:latin typeface="Prompt"/>
                <a:ea typeface="Prompt"/>
                <a:cs typeface="Prompt"/>
                <a:sym typeface="Prompt"/>
              </a:rPr>
              <a:t>8/21</a:t>
            </a:r>
            <a:endParaRPr i="1">
              <a:solidFill>
                <a:srgbClr val="0070C0"/>
              </a:solidFill>
              <a:latin typeface="Prompt"/>
              <a:ea typeface="Prompt"/>
              <a:cs typeface="Prompt"/>
              <a:sym typeface="Prompt"/>
            </a:endParaRPr>
          </a:p>
        </p:txBody>
      </p:sp>
      <p:sp>
        <p:nvSpPr>
          <p:cNvPr id="125" name="Google Shape;125;g11d5e0c625f_0_0"/>
          <p:cNvSpPr txBox="1"/>
          <p:nvPr/>
        </p:nvSpPr>
        <p:spPr>
          <a:xfrm>
            <a:off x="4236650" y="528575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0070C0"/>
                </a:solidFill>
                <a:latin typeface="Prompt"/>
                <a:ea typeface="Prompt"/>
                <a:cs typeface="Prompt"/>
                <a:sym typeface="Prompt"/>
              </a:rPr>
              <a:t>9/21</a:t>
            </a:r>
            <a:endParaRPr i="1">
              <a:solidFill>
                <a:srgbClr val="0070C0"/>
              </a:solidFill>
              <a:latin typeface="Prompt"/>
              <a:ea typeface="Prompt"/>
              <a:cs typeface="Prompt"/>
              <a:sym typeface="Prompt"/>
            </a:endParaRPr>
          </a:p>
        </p:txBody>
      </p:sp>
      <p:sp>
        <p:nvSpPr>
          <p:cNvPr id="126" name="Google Shape;126;g11d5e0c625f_0_0"/>
          <p:cNvSpPr txBox="1"/>
          <p:nvPr/>
        </p:nvSpPr>
        <p:spPr>
          <a:xfrm>
            <a:off x="4931450"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10/21</a:t>
            </a:r>
            <a:endParaRPr i="1">
              <a:solidFill>
                <a:srgbClr val="0070C0"/>
              </a:solidFill>
              <a:latin typeface="Prompt"/>
              <a:ea typeface="Prompt"/>
              <a:cs typeface="Prompt"/>
              <a:sym typeface="Prompt"/>
            </a:endParaRPr>
          </a:p>
        </p:txBody>
      </p:sp>
      <p:sp>
        <p:nvSpPr>
          <p:cNvPr id="127" name="Google Shape;127;g11d5e0c625f_0_0"/>
          <p:cNvSpPr txBox="1"/>
          <p:nvPr/>
        </p:nvSpPr>
        <p:spPr>
          <a:xfrm>
            <a:off x="5693450"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11/21</a:t>
            </a:r>
            <a:endParaRPr i="1">
              <a:solidFill>
                <a:srgbClr val="0070C0"/>
              </a:solidFill>
              <a:latin typeface="Prompt"/>
              <a:ea typeface="Prompt"/>
              <a:cs typeface="Prompt"/>
              <a:sym typeface="Prompt"/>
            </a:endParaRPr>
          </a:p>
        </p:txBody>
      </p:sp>
      <p:sp>
        <p:nvSpPr>
          <p:cNvPr id="128" name="Google Shape;128;g11d5e0c625f_0_0"/>
          <p:cNvSpPr txBox="1"/>
          <p:nvPr/>
        </p:nvSpPr>
        <p:spPr>
          <a:xfrm>
            <a:off x="6455450"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12/21</a:t>
            </a:r>
            <a:endParaRPr i="1">
              <a:solidFill>
                <a:srgbClr val="0070C0"/>
              </a:solidFill>
              <a:latin typeface="Prompt"/>
              <a:ea typeface="Prompt"/>
              <a:cs typeface="Prompt"/>
              <a:sym typeface="Prompt"/>
            </a:endParaRPr>
          </a:p>
        </p:txBody>
      </p:sp>
      <p:sp>
        <p:nvSpPr>
          <p:cNvPr id="129" name="Google Shape;129;g11d5e0c625f_0_0"/>
          <p:cNvSpPr txBox="1"/>
          <p:nvPr/>
        </p:nvSpPr>
        <p:spPr>
          <a:xfrm>
            <a:off x="7284650" y="528575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0070C0"/>
                </a:solidFill>
                <a:latin typeface="Prompt"/>
                <a:ea typeface="Prompt"/>
                <a:cs typeface="Prompt"/>
                <a:sym typeface="Prompt"/>
              </a:rPr>
              <a:t>1/22</a:t>
            </a:r>
            <a:endParaRPr i="1">
              <a:solidFill>
                <a:srgbClr val="0070C0"/>
              </a:solidFill>
              <a:latin typeface="Prompt"/>
              <a:ea typeface="Prompt"/>
              <a:cs typeface="Prompt"/>
              <a:sym typeface="Prompt"/>
            </a:endParaRPr>
          </a:p>
        </p:txBody>
      </p:sp>
      <p:sp>
        <p:nvSpPr>
          <p:cNvPr id="130" name="Google Shape;130;g11d5e0c625f_0_0"/>
          <p:cNvSpPr txBox="1"/>
          <p:nvPr/>
        </p:nvSpPr>
        <p:spPr>
          <a:xfrm>
            <a:off x="7979450"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2/22</a:t>
            </a:r>
            <a:endParaRPr i="1">
              <a:solidFill>
                <a:srgbClr val="0070C0"/>
              </a:solidFill>
              <a:latin typeface="Prompt"/>
              <a:ea typeface="Prompt"/>
              <a:cs typeface="Prompt"/>
              <a:sym typeface="Prompt"/>
            </a:endParaRPr>
          </a:p>
        </p:txBody>
      </p:sp>
      <p:sp>
        <p:nvSpPr>
          <p:cNvPr id="131" name="Google Shape;131;g11d5e0c625f_0_0"/>
          <p:cNvSpPr txBox="1"/>
          <p:nvPr/>
        </p:nvSpPr>
        <p:spPr>
          <a:xfrm>
            <a:off x="8741450"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3/22</a:t>
            </a:r>
            <a:endParaRPr i="1">
              <a:solidFill>
                <a:srgbClr val="0070C0"/>
              </a:solidFill>
              <a:latin typeface="Prompt"/>
              <a:ea typeface="Prompt"/>
              <a:cs typeface="Prompt"/>
              <a:sym typeface="Prompt"/>
            </a:endParaRPr>
          </a:p>
        </p:txBody>
      </p:sp>
      <p:sp>
        <p:nvSpPr>
          <p:cNvPr id="132" name="Google Shape;132;g11d5e0c625f_0_0"/>
          <p:cNvSpPr txBox="1"/>
          <p:nvPr/>
        </p:nvSpPr>
        <p:spPr>
          <a:xfrm>
            <a:off x="9503450"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4/22</a:t>
            </a:r>
            <a:endParaRPr i="1">
              <a:solidFill>
                <a:srgbClr val="0070C0"/>
              </a:solidFill>
              <a:latin typeface="Prompt"/>
              <a:ea typeface="Prompt"/>
              <a:cs typeface="Prompt"/>
              <a:sym typeface="Prompt"/>
            </a:endParaRPr>
          </a:p>
        </p:txBody>
      </p:sp>
      <p:sp>
        <p:nvSpPr>
          <p:cNvPr id="133" name="Google Shape;133;g11d5e0c625f_0_0"/>
          <p:cNvSpPr txBox="1"/>
          <p:nvPr/>
        </p:nvSpPr>
        <p:spPr>
          <a:xfrm>
            <a:off x="10751150"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8/22</a:t>
            </a:r>
            <a:endParaRPr i="1">
              <a:solidFill>
                <a:srgbClr val="0070C0"/>
              </a:solidFill>
              <a:latin typeface="Prompt"/>
              <a:ea typeface="Prompt"/>
              <a:cs typeface="Prompt"/>
              <a:sym typeface="Prompt"/>
            </a:endParaRPr>
          </a:p>
        </p:txBody>
      </p:sp>
      <p:sp>
        <p:nvSpPr>
          <p:cNvPr id="134" name="Google Shape;134;g11d5e0c625f_0_0"/>
          <p:cNvSpPr txBox="1"/>
          <p:nvPr/>
        </p:nvSpPr>
        <p:spPr>
          <a:xfrm>
            <a:off x="10132525"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a:t>
            </a:r>
            <a:endParaRPr i="1">
              <a:solidFill>
                <a:srgbClr val="0070C0"/>
              </a:solidFill>
              <a:latin typeface="Prompt"/>
              <a:ea typeface="Prompt"/>
              <a:cs typeface="Prompt"/>
              <a:sym typeface="Prompt"/>
            </a:endParaRPr>
          </a:p>
        </p:txBody>
      </p:sp>
      <p:cxnSp>
        <p:nvCxnSpPr>
          <p:cNvPr id="135" name="Google Shape;135;g11d5e0c625f_0_0"/>
          <p:cNvCxnSpPr/>
          <p:nvPr/>
        </p:nvCxnSpPr>
        <p:spPr>
          <a:xfrm>
            <a:off x="1095650" y="4753250"/>
            <a:ext cx="0" cy="419100"/>
          </a:xfrm>
          <a:prstGeom prst="straightConnector1">
            <a:avLst/>
          </a:prstGeom>
          <a:noFill/>
          <a:ln w="19050" cap="flat" cmpd="sng">
            <a:solidFill>
              <a:srgbClr val="00B050"/>
            </a:solidFill>
            <a:prstDash val="solid"/>
            <a:round/>
            <a:headEnd type="none" w="med" len="med"/>
            <a:tailEnd type="stealth" w="med" len="med"/>
          </a:ln>
        </p:spPr>
      </p:cxnSp>
      <p:sp>
        <p:nvSpPr>
          <p:cNvPr id="136" name="Google Shape;136;g11d5e0c625f_0_0"/>
          <p:cNvSpPr txBox="1"/>
          <p:nvPr/>
        </p:nvSpPr>
        <p:spPr>
          <a:xfrm>
            <a:off x="812150" y="4277400"/>
            <a:ext cx="567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00B050"/>
                </a:solidFill>
                <a:latin typeface="Prompt"/>
                <a:ea typeface="Prompt"/>
                <a:cs typeface="Prompt"/>
                <a:sym typeface="Prompt"/>
              </a:rPr>
              <a:t>Start</a:t>
            </a:r>
            <a:endParaRPr sz="1100" b="1">
              <a:solidFill>
                <a:srgbClr val="00B050"/>
              </a:solidFill>
              <a:latin typeface="Prompt"/>
              <a:ea typeface="Prompt"/>
              <a:cs typeface="Prompt"/>
              <a:sym typeface="Prompt"/>
            </a:endParaRPr>
          </a:p>
          <a:p>
            <a:pPr marL="0" lvl="0" indent="0" algn="ctr" rtl="0">
              <a:spcBef>
                <a:spcPts val="0"/>
              </a:spcBef>
              <a:spcAft>
                <a:spcPts val="0"/>
              </a:spcAft>
              <a:buNone/>
            </a:pPr>
            <a:r>
              <a:rPr lang="en-US" sz="1100" b="1">
                <a:solidFill>
                  <a:srgbClr val="00B050"/>
                </a:solidFill>
                <a:latin typeface="Prompt"/>
                <a:ea typeface="Prompt"/>
                <a:cs typeface="Prompt"/>
                <a:sym typeface="Prompt"/>
              </a:rPr>
              <a:t>Dev.</a:t>
            </a:r>
            <a:endParaRPr sz="1100" b="1">
              <a:solidFill>
                <a:srgbClr val="00B050"/>
              </a:solidFill>
              <a:latin typeface="Prompt"/>
              <a:ea typeface="Prompt"/>
              <a:cs typeface="Prompt"/>
              <a:sym typeface="Prompt"/>
            </a:endParaRPr>
          </a:p>
        </p:txBody>
      </p:sp>
      <p:cxnSp>
        <p:nvCxnSpPr>
          <p:cNvPr id="137" name="Google Shape;137;g11d5e0c625f_0_0"/>
          <p:cNvCxnSpPr/>
          <p:nvPr/>
        </p:nvCxnSpPr>
        <p:spPr>
          <a:xfrm>
            <a:off x="1839625" y="4049875"/>
            <a:ext cx="3600" cy="1122600"/>
          </a:xfrm>
          <a:prstGeom prst="straightConnector1">
            <a:avLst/>
          </a:prstGeom>
          <a:noFill/>
          <a:ln w="19050" cap="flat" cmpd="sng">
            <a:solidFill>
              <a:schemeClr val="accent2"/>
            </a:solidFill>
            <a:prstDash val="solid"/>
            <a:round/>
            <a:headEnd type="none" w="med" len="med"/>
            <a:tailEnd type="stealth" w="med" len="med"/>
          </a:ln>
        </p:spPr>
      </p:cxnSp>
      <p:sp>
        <p:nvSpPr>
          <p:cNvPr id="138" name="Google Shape;138;g11d5e0c625f_0_0"/>
          <p:cNvSpPr txBox="1"/>
          <p:nvPr/>
        </p:nvSpPr>
        <p:spPr>
          <a:xfrm>
            <a:off x="209450" y="767475"/>
            <a:ext cx="2896800" cy="25551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latin typeface="Prompt"/>
                <a:ea typeface="Prompt"/>
                <a:cs typeface="Prompt"/>
                <a:sym typeface="Prompt"/>
              </a:rPr>
              <a:t>[05/2021] </a:t>
            </a:r>
            <a:r>
              <a:rPr lang="en-US" sz="1100" b="1">
                <a:solidFill>
                  <a:srgbClr val="FF0000"/>
                </a:solidFill>
                <a:latin typeface="Prompt"/>
                <a:ea typeface="Prompt"/>
                <a:cs typeface="Prompt"/>
                <a:sym typeface="Prompt"/>
              </a:rPr>
              <a:t>(1)</a:t>
            </a:r>
            <a:endParaRPr sz="1100" b="1">
              <a:solidFill>
                <a:srgbClr val="FF0000"/>
              </a:solidFill>
              <a:latin typeface="Prompt"/>
              <a:ea typeface="Prompt"/>
              <a:cs typeface="Prompt"/>
              <a:sym typeface="Prompt"/>
            </a:endParaRPr>
          </a:p>
          <a:p>
            <a:pPr marL="114300" lvl="0" indent="-127000" algn="l" rtl="0">
              <a:spcBef>
                <a:spcPts val="0"/>
              </a:spcBef>
              <a:spcAft>
                <a:spcPts val="0"/>
              </a:spcAft>
              <a:buSzPts val="1100"/>
              <a:buFont typeface="Prompt"/>
              <a:buAutoNum type="arabicPeriod"/>
            </a:pPr>
            <a:r>
              <a:rPr lang="en-US" sz="1100">
                <a:latin typeface="Prompt"/>
                <a:ea typeface="Prompt"/>
                <a:cs typeface="Prompt"/>
                <a:sym typeface="Prompt"/>
              </a:rPr>
              <a:t>เปลี่ยน Concept ที่มาของ Input จาก Import Excel ไฟล์ Cal Margin ไฟล์เดียวมาเป็นนำเข้าจากหลาย Source</a:t>
            </a:r>
            <a:endParaRPr sz="1100">
              <a:latin typeface="Prompt"/>
              <a:ea typeface="Prompt"/>
              <a:cs typeface="Prompt"/>
              <a:sym typeface="Prompt"/>
            </a:endParaRPr>
          </a:p>
          <a:p>
            <a:pPr marL="342900" lvl="0" indent="-228600" algn="l" rtl="0">
              <a:spcBef>
                <a:spcPts val="0"/>
              </a:spcBef>
              <a:spcAft>
                <a:spcPts val="0"/>
              </a:spcAft>
              <a:buNone/>
            </a:pPr>
            <a:r>
              <a:rPr lang="en-US" sz="1100">
                <a:latin typeface="Prompt"/>
                <a:ea typeface="Prompt"/>
                <a:cs typeface="Prompt"/>
                <a:sym typeface="Prompt"/>
              </a:rPr>
              <a:t>1.1 การ Import ที่ช่วยลดงานของ User เป็นการ Import ข้อมูล Raw Data ตาม Format ของ User ประกอบด้วย</a:t>
            </a:r>
            <a:endParaRPr sz="1100">
              <a:latin typeface="Prompt"/>
              <a:ea typeface="Prompt"/>
              <a:cs typeface="Prompt"/>
              <a:sym typeface="Prompt"/>
            </a:endParaRPr>
          </a:p>
          <a:p>
            <a:pPr marL="457200" lvl="0" indent="-342900" algn="l" rtl="0">
              <a:spcBef>
                <a:spcPts val="0"/>
              </a:spcBef>
              <a:spcAft>
                <a:spcPts val="0"/>
              </a:spcAft>
              <a:buNone/>
            </a:pPr>
            <a:r>
              <a:rPr lang="en-US" sz="1100">
                <a:latin typeface="Prompt"/>
                <a:ea typeface="Prompt"/>
                <a:cs typeface="Prompt"/>
                <a:sym typeface="Prompt"/>
              </a:rPr>
              <a:t>  1.1.1 Import Cost วผก. 1 file</a:t>
            </a:r>
            <a:endParaRPr sz="1100">
              <a:latin typeface="Prompt"/>
              <a:ea typeface="Prompt"/>
              <a:cs typeface="Prompt"/>
              <a:sym typeface="Prompt"/>
            </a:endParaRPr>
          </a:p>
          <a:p>
            <a:pPr marL="457200" lvl="0" indent="-342900" algn="l" rtl="0">
              <a:spcBef>
                <a:spcPts val="0"/>
              </a:spcBef>
              <a:spcAft>
                <a:spcPts val="0"/>
              </a:spcAft>
              <a:buNone/>
            </a:pPr>
            <a:r>
              <a:rPr lang="en-US" sz="1100">
                <a:latin typeface="Prompt"/>
                <a:ea typeface="Prompt"/>
                <a:cs typeface="Prompt"/>
                <a:sym typeface="Prompt"/>
              </a:rPr>
              <a:t>  1.1.2 Import Reference Price 3 files</a:t>
            </a:r>
            <a:endParaRPr sz="1100">
              <a:latin typeface="Prompt"/>
              <a:ea typeface="Prompt"/>
              <a:cs typeface="Prompt"/>
              <a:sym typeface="Prompt"/>
            </a:endParaRPr>
          </a:p>
          <a:p>
            <a:pPr marL="342900" lvl="0" indent="-228600" algn="l" rtl="0">
              <a:spcBef>
                <a:spcPts val="0"/>
              </a:spcBef>
              <a:spcAft>
                <a:spcPts val="0"/>
              </a:spcAft>
              <a:buNone/>
            </a:pPr>
            <a:r>
              <a:rPr lang="en-US" sz="1100">
                <a:latin typeface="Prompt"/>
                <a:ea typeface="Prompt"/>
                <a:cs typeface="Prompt"/>
                <a:sym typeface="Prompt"/>
              </a:rPr>
              <a:t>1.2 การ Import ข้อ 1.1 ทำให้เกิด Solution คำนวณ Full cost และ Selling Price ในระบบ </a:t>
            </a:r>
            <a:r>
              <a:rPr lang="en-US" sz="1100" b="1">
                <a:solidFill>
                  <a:srgbClr val="FF0000"/>
                </a:solidFill>
                <a:latin typeface="Prompt"/>
                <a:ea typeface="Prompt"/>
                <a:cs typeface="Prompt"/>
                <a:sym typeface="Prompt"/>
              </a:rPr>
              <a:t>(2)</a:t>
            </a:r>
            <a:endParaRPr sz="1100" b="1">
              <a:solidFill>
                <a:srgbClr val="FF0000"/>
              </a:solidFill>
              <a:latin typeface="Prompt"/>
              <a:ea typeface="Prompt"/>
              <a:cs typeface="Prompt"/>
              <a:sym typeface="Prompt"/>
            </a:endParaRPr>
          </a:p>
          <a:p>
            <a:pPr marL="342900" lvl="0" indent="-228600" algn="l" rtl="0">
              <a:spcBef>
                <a:spcPts val="0"/>
              </a:spcBef>
              <a:spcAft>
                <a:spcPts val="0"/>
              </a:spcAft>
              <a:buNone/>
            </a:pPr>
            <a:r>
              <a:rPr lang="en-US" sz="1100">
                <a:latin typeface="Prompt"/>
                <a:ea typeface="Prompt"/>
                <a:cs typeface="Prompt"/>
                <a:sym typeface="Prompt"/>
              </a:rPr>
              <a:t>1.3 พบว่ามี Input ต่างๆที่จะต้องทำเพิ่มเติม เช่น Ability, Constrain, Contract</a:t>
            </a:r>
            <a:endParaRPr sz="1100">
              <a:latin typeface="Prompt"/>
              <a:ea typeface="Prompt"/>
              <a:cs typeface="Prompt"/>
              <a:sym typeface="Prompt"/>
            </a:endParaRPr>
          </a:p>
        </p:txBody>
      </p:sp>
      <p:sp>
        <p:nvSpPr>
          <p:cNvPr id="139" name="Google Shape;139;g11d5e0c625f_0_0"/>
          <p:cNvSpPr txBox="1"/>
          <p:nvPr/>
        </p:nvSpPr>
        <p:spPr>
          <a:xfrm>
            <a:off x="209475" y="3339875"/>
            <a:ext cx="2896800" cy="692700"/>
          </a:xfrm>
          <a:prstGeom prst="rect">
            <a:avLst/>
          </a:prstGeom>
          <a:solidFill>
            <a:srgbClr val="F4CC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latin typeface="Prompt"/>
                <a:ea typeface="Prompt"/>
                <a:cs typeface="Prompt"/>
                <a:sym typeface="Prompt"/>
              </a:rPr>
              <a:t>[05/2021] </a:t>
            </a:r>
            <a:r>
              <a:rPr lang="en-US" sz="1100" b="1">
                <a:solidFill>
                  <a:srgbClr val="FF0000"/>
                </a:solidFill>
                <a:latin typeface="Prompt"/>
                <a:ea typeface="Prompt"/>
                <a:cs typeface="Prompt"/>
                <a:sym typeface="Prompt"/>
              </a:rPr>
              <a:t>(4)</a:t>
            </a:r>
            <a:endParaRPr sz="1100" b="1">
              <a:latin typeface="Prompt"/>
              <a:ea typeface="Prompt"/>
              <a:cs typeface="Prompt"/>
              <a:sym typeface="Prompt"/>
            </a:endParaRPr>
          </a:p>
          <a:p>
            <a:pPr marL="114300" lvl="0" indent="-127000" algn="l" rtl="0">
              <a:spcBef>
                <a:spcPts val="0"/>
              </a:spcBef>
              <a:spcAft>
                <a:spcPts val="0"/>
              </a:spcAft>
              <a:buSzPts val="1100"/>
              <a:buFont typeface="Prompt"/>
              <a:buAutoNum type="arabicPeriod" startAt="2"/>
            </a:pPr>
            <a:r>
              <a:rPr lang="en-US" sz="1100">
                <a:latin typeface="Prompt"/>
                <a:ea typeface="Prompt"/>
                <a:cs typeface="Prompt"/>
                <a:sym typeface="Prompt"/>
              </a:rPr>
              <a:t>User แจ้งว่าอยากได้ Merge Allo on Web ใน Milestone 2</a:t>
            </a:r>
            <a:endParaRPr sz="1100">
              <a:latin typeface="Prompt"/>
              <a:ea typeface="Prompt"/>
              <a:cs typeface="Prompt"/>
              <a:sym typeface="Prompt"/>
            </a:endParaRPr>
          </a:p>
        </p:txBody>
      </p:sp>
      <p:cxnSp>
        <p:nvCxnSpPr>
          <p:cNvPr id="140" name="Google Shape;140;g11d5e0c625f_0_0"/>
          <p:cNvCxnSpPr/>
          <p:nvPr/>
        </p:nvCxnSpPr>
        <p:spPr>
          <a:xfrm>
            <a:off x="2388700" y="4753250"/>
            <a:ext cx="0" cy="419100"/>
          </a:xfrm>
          <a:prstGeom prst="straightConnector1">
            <a:avLst/>
          </a:prstGeom>
          <a:noFill/>
          <a:ln w="19050" cap="flat" cmpd="sng">
            <a:solidFill>
              <a:srgbClr val="00B050"/>
            </a:solidFill>
            <a:prstDash val="solid"/>
            <a:round/>
            <a:headEnd type="none" w="med" len="med"/>
            <a:tailEnd type="stealth" w="med" len="med"/>
          </a:ln>
        </p:spPr>
      </p:cxnSp>
      <p:sp>
        <p:nvSpPr>
          <p:cNvPr id="141" name="Google Shape;141;g11d5e0c625f_0_0"/>
          <p:cNvSpPr txBox="1"/>
          <p:nvPr/>
        </p:nvSpPr>
        <p:spPr>
          <a:xfrm>
            <a:off x="2510600" y="4107900"/>
            <a:ext cx="9711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0070C0"/>
                </a:solidFill>
                <a:latin typeface="Prompt"/>
                <a:ea typeface="Prompt"/>
                <a:cs typeface="Prompt"/>
                <a:sym typeface="Prompt"/>
              </a:rPr>
              <a:t>Sign PPS </a:t>
            </a:r>
            <a:endParaRPr sz="1100" b="1">
              <a:solidFill>
                <a:srgbClr val="0070C0"/>
              </a:solidFill>
              <a:latin typeface="Prompt"/>
              <a:ea typeface="Prompt"/>
              <a:cs typeface="Prompt"/>
              <a:sym typeface="Prompt"/>
            </a:endParaRPr>
          </a:p>
          <a:p>
            <a:pPr marL="0" lvl="0" indent="0" algn="ctr" rtl="0">
              <a:spcBef>
                <a:spcPts val="0"/>
              </a:spcBef>
              <a:spcAft>
                <a:spcPts val="0"/>
              </a:spcAft>
              <a:buNone/>
            </a:pPr>
            <a:r>
              <a:rPr lang="en-US" sz="1100" b="1">
                <a:solidFill>
                  <a:srgbClr val="0070C0"/>
                </a:solidFill>
                <a:latin typeface="Prompt"/>
                <a:ea typeface="Prompt"/>
                <a:cs typeface="Prompt"/>
                <a:sym typeface="Prompt"/>
              </a:rPr>
              <a:t>&amp; </a:t>
            </a:r>
            <a:endParaRPr sz="1100" b="1">
              <a:solidFill>
                <a:srgbClr val="0070C0"/>
              </a:solidFill>
              <a:latin typeface="Prompt"/>
              <a:ea typeface="Prompt"/>
              <a:cs typeface="Prompt"/>
              <a:sym typeface="Prompt"/>
            </a:endParaRPr>
          </a:p>
          <a:p>
            <a:pPr marL="0" lvl="0" indent="0" algn="ctr" rtl="0">
              <a:spcBef>
                <a:spcPts val="0"/>
              </a:spcBef>
              <a:spcAft>
                <a:spcPts val="0"/>
              </a:spcAft>
              <a:buNone/>
            </a:pPr>
            <a:r>
              <a:rPr lang="en-US" sz="1100" b="1">
                <a:solidFill>
                  <a:srgbClr val="0070C0"/>
                </a:solidFill>
                <a:latin typeface="Prompt"/>
                <a:ea typeface="Prompt"/>
                <a:cs typeface="Prompt"/>
                <a:sym typeface="Prompt"/>
              </a:rPr>
              <a:t>Start Proj</a:t>
            </a:r>
            <a:endParaRPr sz="1100" b="1">
              <a:solidFill>
                <a:srgbClr val="0070C0"/>
              </a:solidFill>
              <a:latin typeface="Prompt"/>
              <a:ea typeface="Prompt"/>
              <a:cs typeface="Prompt"/>
              <a:sym typeface="Prompt"/>
            </a:endParaRPr>
          </a:p>
        </p:txBody>
      </p:sp>
      <p:cxnSp>
        <p:nvCxnSpPr>
          <p:cNvPr id="142" name="Google Shape;142;g11d5e0c625f_0_0"/>
          <p:cNvCxnSpPr/>
          <p:nvPr/>
        </p:nvCxnSpPr>
        <p:spPr>
          <a:xfrm>
            <a:off x="3477300" y="3534950"/>
            <a:ext cx="6300" cy="1637400"/>
          </a:xfrm>
          <a:prstGeom prst="straightConnector1">
            <a:avLst/>
          </a:prstGeom>
          <a:noFill/>
          <a:ln w="19050" cap="flat" cmpd="sng">
            <a:solidFill>
              <a:schemeClr val="accent2"/>
            </a:solidFill>
            <a:prstDash val="solid"/>
            <a:round/>
            <a:headEnd type="none" w="med" len="med"/>
            <a:tailEnd type="stealth" w="med" len="med"/>
          </a:ln>
        </p:spPr>
      </p:cxnSp>
      <p:sp>
        <p:nvSpPr>
          <p:cNvPr id="143" name="Google Shape;143;g11d5e0c625f_0_0"/>
          <p:cNvSpPr txBox="1"/>
          <p:nvPr/>
        </p:nvSpPr>
        <p:spPr>
          <a:xfrm>
            <a:off x="1355875" y="4151750"/>
            <a:ext cx="971100" cy="3693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i="1">
                <a:solidFill>
                  <a:srgbClr val="FF0000"/>
                </a:solidFill>
                <a:latin typeface="Prompt"/>
                <a:ea typeface="Prompt"/>
                <a:cs typeface="Prompt"/>
                <a:sym typeface="Prompt"/>
              </a:rPr>
              <a:t>พบประเด็น</a:t>
            </a:r>
            <a:endParaRPr sz="1200" b="1" i="1">
              <a:solidFill>
                <a:srgbClr val="FF0000"/>
              </a:solidFill>
              <a:latin typeface="Prompt"/>
              <a:ea typeface="Prompt"/>
              <a:cs typeface="Prompt"/>
              <a:sym typeface="Prompt"/>
            </a:endParaRPr>
          </a:p>
        </p:txBody>
      </p:sp>
      <p:sp>
        <p:nvSpPr>
          <p:cNvPr id="144" name="Google Shape;144;g11d5e0c625f_0_0"/>
          <p:cNvSpPr txBox="1"/>
          <p:nvPr/>
        </p:nvSpPr>
        <p:spPr>
          <a:xfrm>
            <a:off x="2079925" y="4388900"/>
            <a:ext cx="567000" cy="5232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00B050"/>
                </a:solidFill>
                <a:latin typeface="Prompt"/>
                <a:ea typeface="Prompt"/>
                <a:cs typeface="Prompt"/>
                <a:sym typeface="Prompt"/>
              </a:rPr>
              <a:t>Hold</a:t>
            </a:r>
            <a:endParaRPr sz="1100" b="1">
              <a:solidFill>
                <a:srgbClr val="00B050"/>
              </a:solidFill>
              <a:latin typeface="Prompt"/>
              <a:ea typeface="Prompt"/>
              <a:cs typeface="Prompt"/>
              <a:sym typeface="Prompt"/>
            </a:endParaRPr>
          </a:p>
          <a:p>
            <a:pPr marL="0" lvl="0" indent="0" algn="ctr" rtl="0">
              <a:spcBef>
                <a:spcPts val="0"/>
              </a:spcBef>
              <a:spcAft>
                <a:spcPts val="0"/>
              </a:spcAft>
              <a:buNone/>
            </a:pPr>
            <a:r>
              <a:rPr lang="en-US" sz="1100" b="1">
                <a:solidFill>
                  <a:srgbClr val="00B050"/>
                </a:solidFill>
                <a:latin typeface="Prompt"/>
                <a:ea typeface="Prompt"/>
                <a:cs typeface="Prompt"/>
                <a:sym typeface="Prompt"/>
              </a:rPr>
              <a:t>Dev.</a:t>
            </a:r>
            <a:endParaRPr sz="1100" b="1">
              <a:solidFill>
                <a:srgbClr val="00B050"/>
              </a:solidFill>
              <a:latin typeface="Prompt"/>
              <a:ea typeface="Prompt"/>
              <a:cs typeface="Prompt"/>
              <a:sym typeface="Prompt"/>
            </a:endParaRPr>
          </a:p>
        </p:txBody>
      </p:sp>
      <p:sp>
        <p:nvSpPr>
          <p:cNvPr id="145" name="Google Shape;145;g11d5e0c625f_0_0"/>
          <p:cNvSpPr txBox="1"/>
          <p:nvPr/>
        </p:nvSpPr>
        <p:spPr>
          <a:xfrm>
            <a:off x="3251600" y="767475"/>
            <a:ext cx="2296500" cy="2047200"/>
          </a:xfrm>
          <a:prstGeom prst="rect">
            <a:avLst/>
          </a:prstGeom>
          <a:solidFill>
            <a:srgbClr val="F4CC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latin typeface="Prompt"/>
                <a:ea typeface="Prompt"/>
                <a:cs typeface="Prompt"/>
                <a:sym typeface="Prompt"/>
              </a:rPr>
              <a:t>[07/2021]</a:t>
            </a:r>
            <a:endParaRPr sz="1100" b="1">
              <a:latin typeface="Prompt"/>
              <a:ea typeface="Prompt"/>
              <a:cs typeface="Prompt"/>
              <a:sym typeface="Prompt"/>
            </a:endParaRPr>
          </a:p>
          <a:p>
            <a:pPr marL="0" lvl="0" indent="0" algn="l" rtl="0">
              <a:spcBef>
                <a:spcPts val="0"/>
              </a:spcBef>
              <a:spcAft>
                <a:spcPts val="0"/>
              </a:spcAft>
              <a:buNone/>
            </a:pPr>
            <a:r>
              <a:rPr lang="en-US" sz="1100">
                <a:latin typeface="Prompt"/>
                <a:ea typeface="Prompt"/>
                <a:cs typeface="Prompt"/>
                <a:sym typeface="Prompt"/>
              </a:rPr>
              <a:t>SmartPrice System</a:t>
            </a:r>
            <a:endParaRPr sz="1100">
              <a:latin typeface="Prompt"/>
              <a:ea typeface="Prompt"/>
              <a:cs typeface="Prompt"/>
              <a:sym typeface="Prompt"/>
            </a:endParaRPr>
          </a:p>
          <a:p>
            <a:pPr marL="114300" lvl="0" indent="-127000" algn="l" rtl="0">
              <a:spcBef>
                <a:spcPts val="0"/>
              </a:spcBef>
              <a:spcAft>
                <a:spcPts val="0"/>
              </a:spcAft>
              <a:buSzPts val="1100"/>
              <a:buFont typeface="Prompt"/>
              <a:buAutoNum type="arabicPeriod"/>
            </a:pPr>
            <a:r>
              <a:rPr lang="en-US" sz="1100">
                <a:latin typeface="Prompt"/>
                <a:ea typeface="Prompt"/>
                <a:cs typeface="Prompt"/>
                <a:sym typeface="Prompt"/>
              </a:rPr>
              <a:t>K.เตยแจ้ง มีข้อมูลที่ต้องการดึงจาก SmartPrice เพิ่มเติม นอกเหนือจากข้อมูล Ref.Price ดังนี้</a:t>
            </a:r>
            <a:endParaRPr sz="1100">
              <a:latin typeface="Prompt"/>
              <a:ea typeface="Prompt"/>
              <a:cs typeface="Prompt"/>
              <a:sym typeface="Prompt"/>
            </a:endParaRPr>
          </a:p>
          <a:p>
            <a:pPr marL="457200" lvl="0" indent="-342900" algn="l" rtl="0">
              <a:spcBef>
                <a:spcPts val="0"/>
              </a:spcBef>
              <a:spcAft>
                <a:spcPts val="0"/>
              </a:spcAft>
              <a:buNone/>
            </a:pPr>
            <a:r>
              <a:rPr lang="en-US" sz="1100">
                <a:latin typeface="Prompt"/>
                <a:ea typeface="Prompt"/>
                <a:cs typeface="Prompt"/>
                <a:sym typeface="Prompt"/>
              </a:rPr>
              <a:t>1.1 Reference Price (มีใน PPS)</a:t>
            </a:r>
            <a:endParaRPr sz="1100">
              <a:latin typeface="Prompt"/>
              <a:ea typeface="Prompt"/>
              <a:cs typeface="Prompt"/>
              <a:sym typeface="Prompt"/>
            </a:endParaRPr>
          </a:p>
          <a:p>
            <a:pPr marL="457200" lvl="0" indent="-342900" algn="l" rtl="0">
              <a:spcBef>
                <a:spcPts val="0"/>
              </a:spcBef>
              <a:spcAft>
                <a:spcPts val="0"/>
              </a:spcAft>
              <a:buNone/>
            </a:pPr>
            <a:r>
              <a:rPr lang="en-US" sz="1100">
                <a:latin typeface="Prompt"/>
                <a:ea typeface="Prompt"/>
                <a:cs typeface="Prompt"/>
                <a:sym typeface="Prompt"/>
              </a:rPr>
              <a:t>1.2 Volume</a:t>
            </a:r>
            <a:endParaRPr sz="1100">
              <a:latin typeface="Prompt"/>
              <a:ea typeface="Prompt"/>
              <a:cs typeface="Prompt"/>
              <a:sym typeface="Prompt"/>
            </a:endParaRPr>
          </a:p>
          <a:p>
            <a:pPr marL="457200" lvl="0" indent="-342900" algn="l" rtl="0">
              <a:spcBef>
                <a:spcPts val="0"/>
              </a:spcBef>
              <a:spcAft>
                <a:spcPts val="0"/>
              </a:spcAft>
              <a:buNone/>
            </a:pPr>
            <a:r>
              <a:rPr lang="en-US" sz="1100">
                <a:latin typeface="Prompt"/>
                <a:ea typeface="Prompt"/>
                <a:cs typeface="Prompt"/>
                <a:sym typeface="Prompt"/>
              </a:rPr>
              <a:t>1.3 Full cost</a:t>
            </a:r>
            <a:endParaRPr sz="1100">
              <a:latin typeface="Prompt"/>
              <a:ea typeface="Prompt"/>
              <a:cs typeface="Prompt"/>
              <a:sym typeface="Prompt"/>
            </a:endParaRPr>
          </a:p>
          <a:p>
            <a:pPr marL="457200" lvl="0" indent="-342900" algn="l" rtl="0">
              <a:spcBef>
                <a:spcPts val="0"/>
              </a:spcBef>
              <a:spcAft>
                <a:spcPts val="0"/>
              </a:spcAft>
              <a:buNone/>
            </a:pPr>
            <a:r>
              <a:rPr lang="en-US" sz="1100">
                <a:latin typeface="Prompt"/>
                <a:ea typeface="Prompt"/>
                <a:cs typeface="Prompt"/>
                <a:sym typeface="Prompt"/>
              </a:rPr>
              <a:t>1.4 Selling Price</a:t>
            </a:r>
            <a:endParaRPr sz="1100">
              <a:latin typeface="Prompt"/>
              <a:ea typeface="Prompt"/>
              <a:cs typeface="Prompt"/>
              <a:sym typeface="Prompt"/>
            </a:endParaRPr>
          </a:p>
          <a:p>
            <a:pPr marL="0" lvl="0" indent="0" algn="l" rtl="0">
              <a:spcBef>
                <a:spcPts val="0"/>
              </a:spcBef>
              <a:spcAft>
                <a:spcPts val="0"/>
              </a:spcAft>
              <a:buNone/>
            </a:pPr>
            <a:r>
              <a:rPr lang="en-US" sz="1100">
                <a:latin typeface="Prompt"/>
                <a:ea typeface="Prompt"/>
                <a:cs typeface="Prompt"/>
                <a:sym typeface="Prompt"/>
              </a:rPr>
              <a:t>อื่นๆ ให้ทีมคำนวณสูตรตามข้อมูลใน Excel </a:t>
            </a:r>
            <a:endParaRPr sz="1100">
              <a:latin typeface="Prompt"/>
              <a:ea typeface="Prompt"/>
              <a:cs typeface="Prompt"/>
              <a:sym typeface="Prompt"/>
            </a:endParaRPr>
          </a:p>
        </p:txBody>
      </p:sp>
      <p:pic>
        <p:nvPicPr>
          <p:cNvPr id="146" name="Google Shape;146;g11d5e0c625f_0_0"/>
          <p:cNvPicPr preferRelativeResize="0"/>
          <p:nvPr/>
        </p:nvPicPr>
        <p:blipFill>
          <a:blip r:embed="rId3">
            <a:alphaModFix/>
          </a:blip>
          <a:stretch>
            <a:fillRect/>
          </a:stretch>
        </p:blipFill>
        <p:spPr>
          <a:xfrm rot="-1094884">
            <a:off x="3720178" y="4702183"/>
            <a:ext cx="285050" cy="400201"/>
          </a:xfrm>
          <a:prstGeom prst="rect">
            <a:avLst/>
          </a:prstGeom>
          <a:noFill/>
          <a:ln>
            <a:noFill/>
          </a:ln>
        </p:spPr>
      </p:pic>
      <p:pic>
        <p:nvPicPr>
          <p:cNvPr id="147" name="Google Shape;147;g11d5e0c625f_0_0"/>
          <p:cNvPicPr preferRelativeResize="0"/>
          <p:nvPr/>
        </p:nvPicPr>
        <p:blipFill>
          <a:blip r:embed="rId4">
            <a:alphaModFix/>
          </a:blip>
          <a:stretch>
            <a:fillRect/>
          </a:stretch>
        </p:blipFill>
        <p:spPr>
          <a:xfrm>
            <a:off x="2811188" y="4740925"/>
            <a:ext cx="396025" cy="396025"/>
          </a:xfrm>
          <a:prstGeom prst="rect">
            <a:avLst/>
          </a:prstGeom>
          <a:noFill/>
          <a:ln>
            <a:noFill/>
          </a:ln>
        </p:spPr>
      </p:pic>
      <p:sp>
        <p:nvSpPr>
          <p:cNvPr id="148" name="Google Shape;148;g11d5e0c625f_0_0"/>
          <p:cNvSpPr txBox="1"/>
          <p:nvPr/>
        </p:nvSpPr>
        <p:spPr>
          <a:xfrm>
            <a:off x="3477300" y="4275075"/>
            <a:ext cx="701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FF9900"/>
                </a:solidFill>
                <a:latin typeface="Prompt"/>
                <a:ea typeface="Prompt"/>
                <a:cs typeface="Prompt"/>
                <a:sym typeface="Prompt"/>
              </a:rPr>
              <a:t>1st</a:t>
            </a:r>
            <a:endParaRPr sz="1100" b="1">
              <a:solidFill>
                <a:srgbClr val="FF9900"/>
              </a:solidFill>
              <a:latin typeface="Prompt"/>
              <a:ea typeface="Prompt"/>
              <a:cs typeface="Prompt"/>
              <a:sym typeface="Prompt"/>
            </a:endParaRPr>
          </a:p>
          <a:p>
            <a:pPr marL="0" lvl="0" indent="0" algn="ctr" rtl="0">
              <a:spcBef>
                <a:spcPts val="0"/>
              </a:spcBef>
              <a:spcAft>
                <a:spcPts val="0"/>
              </a:spcAft>
              <a:buNone/>
            </a:pPr>
            <a:r>
              <a:rPr lang="en-US" sz="1100" b="1">
                <a:solidFill>
                  <a:srgbClr val="FF9900"/>
                </a:solidFill>
                <a:latin typeface="Prompt"/>
                <a:ea typeface="Prompt"/>
                <a:cs typeface="Prompt"/>
                <a:sym typeface="Prompt"/>
              </a:rPr>
              <a:t>Target </a:t>
            </a:r>
            <a:endParaRPr sz="1100" b="1">
              <a:solidFill>
                <a:srgbClr val="FF9900"/>
              </a:solidFill>
              <a:latin typeface="Prompt"/>
              <a:ea typeface="Prompt"/>
              <a:cs typeface="Prompt"/>
              <a:sym typeface="Prompt"/>
            </a:endParaRPr>
          </a:p>
        </p:txBody>
      </p:sp>
      <p:cxnSp>
        <p:nvCxnSpPr>
          <p:cNvPr id="149" name="Google Shape;149;g11d5e0c625f_0_0"/>
          <p:cNvCxnSpPr/>
          <p:nvPr/>
        </p:nvCxnSpPr>
        <p:spPr>
          <a:xfrm>
            <a:off x="4288400" y="3533763"/>
            <a:ext cx="6300" cy="1637400"/>
          </a:xfrm>
          <a:prstGeom prst="straightConnector1">
            <a:avLst/>
          </a:prstGeom>
          <a:noFill/>
          <a:ln w="19050" cap="flat" cmpd="sng">
            <a:solidFill>
              <a:schemeClr val="accent2"/>
            </a:solidFill>
            <a:prstDash val="solid"/>
            <a:round/>
            <a:headEnd type="none" w="med" len="med"/>
            <a:tailEnd type="stealth" w="med" len="med"/>
          </a:ln>
        </p:spPr>
      </p:cxnSp>
      <p:sp>
        <p:nvSpPr>
          <p:cNvPr id="150" name="Google Shape;150;g11d5e0c625f_0_0"/>
          <p:cNvSpPr txBox="1"/>
          <p:nvPr/>
        </p:nvSpPr>
        <p:spPr>
          <a:xfrm>
            <a:off x="3369225" y="3987450"/>
            <a:ext cx="1076400" cy="3693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i="1">
                <a:solidFill>
                  <a:srgbClr val="FF0000"/>
                </a:solidFill>
                <a:latin typeface="Prompt"/>
                <a:ea typeface="Prompt"/>
                <a:cs typeface="Prompt"/>
                <a:sym typeface="Prompt"/>
              </a:rPr>
              <a:t>พบประเด็น</a:t>
            </a:r>
            <a:endParaRPr sz="1200" b="1" i="1">
              <a:solidFill>
                <a:srgbClr val="FF0000"/>
              </a:solidFill>
              <a:latin typeface="Prompt"/>
              <a:ea typeface="Prompt"/>
              <a:cs typeface="Prompt"/>
              <a:sym typeface="Prompt"/>
            </a:endParaRPr>
          </a:p>
        </p:txBody>
      </p:sp>
      <p:pic>
        <p:nvPicPr>
          <p:cNvPr id="151" name="Google Shape;151;g11d5e0c625f_0_0"/>
          <p:cNvPicPr preferRelativeResize="0"/>
          <p:nvPr/>
        </p:nvPicPr>
        <p:blipFill rotWithShape="1">
          <a:blip r:embed="rId5">
            <a:alphaModFix/>
          </a:blip>
          <a:srcRect l="6913" t="7227" r="6446" b="15307"/>
          <a:stretch/>
        </p:blipFill>
        <p:spPr>
          <a:xfrm>
            <a:off x="5009075" y="4527570"/>
            <a:ext cx="567000" cy="547498"/>
          </a:xfrm>
          <a:prstGeom prst="rect">
            <a:avLst/>
          </a:prstGeom>
          <a:noFill/>
          <a:ln>
            <a:noFill/>
          </a:ln>
        </p:spPr>
      </p:pic>
      <p:sp>
        <p:nvSpPr>
          <p:cNvPr id="152" name="Google Shape;152;g11d5e0c625f_0_0"/>
          <p:cNvSpPr txBox="1"/>
          <p:nvPr/>
        </p:nvSpPr>
        <p:spPr>
          <a:xfrm>
            <a:off x="4633925" y="4074788"/>
            <a:ext cx="1194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F1C232"/>
                </a:solidFill>
                <a:latin typeface="Prompt"/>
                <a:ea typeface="Prompt"/>
                <a:cs typeface="Prompt"/>
                <a:sym typeface="Prompt"/>
              </a:rPr>
              <a:t>MileStone 1</a:t>
            </a:r>
            <a:endParaRPr sz="1100" b="1">
              <a:solidFill>
                <a:srgbClr val="F1C232"/>
              </a:solidFill>
              <a:latin typeface="Prompt"/>
              <a:ea typeface="Prompt"/>
              <a:cs typeface="Prompt"/>
              <a:sym typeface="Prompt"/>
            </a:endParaRPr>
          </a:p>
          <a:p>
            <a:pPr marL="0" lvl="0" indent="0" algn="ctr" rtl="0">
              <a:spcBef>
                <a:spcPts val="0"/>
              </a:spcBef>
              <a:spcAft>
                <a:spcPts val="0"/>
              </a:spcAft>
              <a:buNone/>
            </a:pPr>
            <a:r>
              <a:rPr lang="en-US" sz="1100" b="1">
                <a:solidFill>
                  <a:srgbClr val="F1C232"/>
                </a:solidFill>
                <a:latin typeface="Prompt"/>
                <a:ea typeface="Prompt"/>
                <a:cs typeface="Prompt"/>
                <a:sym typeface="Prompt"/>
              </a:rPr>
              <a:t>28 Oct 2021</a:t>
            </a:r>
            <a:endParaRPr sz="1100" b="1">
              <a:solidFill>
                <a:srgbClr val="F1C232"/>
              </a:solidFill>
              <a:latin typeface="Prompt"/>
              <a:ea typeface="Prompt"/>
              <a:cs typeface="Prompt"/>
              <a:sym typeface="Prompt"/>
            </a:endParaRPr>
          </a:p>
        </p:txBody>
      </p:sp>
      <p:pic>
        <p:nvPicPr>
          <p:cNvPr id="153" name="Google Shape;153;g11d5e0c625f_0_0"/>
          <p:cNvPicPr preferRelativeResize="0"/>
          <p:nvPr/>
        </p:nvPicPr>
        <p:blipFill rotWithShape="1">
          <a:blip r:embed="rId5">
            <a:alphaModFix/>
          </a:blip>
          <a:srcRect l="6913" t="7227" r="6446" b="15307"/>
          <a:stretch/>
        </p:blipFill>
        <p:spPr>
          <a:xfrm>
            <a:off x="9301100" y="4527570"/>
            <a:ext cx="567000" cy="547498"/>
          </a:xfrm>
          <a:prstGeom prst="rect">
            <a:avLst/>
          </a:prstGeom>
          <a:noFill/>
          <a:ln>
            <a:noFill/>
          </a:ln>
        </p:spPr>
      </p:pic>
      <p:sp>
        <p:nvSpPr>
          <p:cNvPr id="154" name="Google Shape;154;g11d5e0c625f_0_0"/>
          <p:cNvSpPr txBox="1"/>
          <p:nvPr/>
        </p:nvSpPr>
        <p:spPr>
          <a:xfrm>
            <a:off x="8987150" y="3880700"/>
            <a:ext cx="11949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F1C232"/>
                </a:solidFill>
                <a:latin typeface="Prompt"/>
                <a:ea typeface="Prompt"/>
                <a:cs typeface="Prompt"/>
                <a:sym typeface="Prompt"/>
              </a:rPr>
              <a:t>MileStone 2</a:t>
            </a:r>
            <a:endParaRPr sz="1100" b="1">
              <a:solidFill>
                <a:srgbClr val="F1C232"/>
              </a:solidFill>
              <a:latin typeface="Prompt"/>
              <a:ea typeface="Prompt"/>
              <a:cs typeface="Prompt"/>
              <a:sym typeface="Prompt"/>
            </a:endParaRPr>
          </a:p>
          <a:p>
            <a:pPr marL="0" lvl="0" indent="0" algn="ctr" rtl="0">
              <a:spcBef>
                <a:spcPts val="0"/>
              </a:spcBef>
              <a:spcAft>
                <a:spcPts val="0"/>
              </a:spcAft>
              <a:buNone/>
            </a:pPr>
            <a:r>
              <a:rPr lang="en-US" sz="1100" b="1">
                <a:solidFill>
                  <a:srgbClr val="F1C232"/>
                </a:solidFill>
                <a:latin typeface="Prompt"/>
                <a:ea typeface="Prompt"/>
                <a:cs typeface="Prompt"/>
                <a:sym typeface="Prompt"/>
              </a:rPr>
              <a:t>(Go Live)</a:t>
            </a:r>
            <a:endParaRPr sz="1100" b="1">
              <a:solidFill>
                <a:srgbClr val="F1C232"/>
              </a:solidFill>
              <a:latin typeface="Prompt"/>
              <a:ea typeface="Prompt"/>
              <a:cs typeface="Prompt"/>
              <a:sym typeface="Prompt"/>
            </a:endParaRPr>
          </a:p>
          <a:p>
            <a:pPr marL="0" lvl="0" indent="0" algn="ctr" rtl="0">
              <a:spcBef>
                <a:spcPts val="0"/>
              </a:spcBef>
              <a:spcAft>
                <a:spcPts val="0"/>
              </a:spcAft>
              <a:buNone/>
            </a:pPr>
            <a:r>
              <a:rPr lang="en-US" sz="1100" b="1">
                <a:solidFill>
                  <a:srgbClr val="F1C232"/>
                </a:solidFill>
                <a:latin typeface="Prompt"/>
                <a:ea typeface="Prompt"/>
                <a:cs typeface="Prompt"/>
                <a:sym typeface="Prompt"/>
              </a:rPr>
              <a:t>25 Mar 2022</a:t>
            </a:r>
            <a:endParaRPr sz="1100" b="1">
              <a:solidFill>
                <a:srgbClr val="F1C232"/>
              </a:solidFill>
              <a:latin typeface="Prompt"/>
              <a:ea typeface="Prompt"/>
              <a:cs typeface="Prompt"/>
              <a:sym typeface="Prompt"/>
            </a:endParaRPr>
          </a:p>
        </p:txBody>
      </p:sp>
      <p:sp>
        <p:nvSpPr>
          <p:cNvPr id="155" name="Google Shape;155;g11d5e0c625f_0_0"/>
          <p:cNvSpPr txBox="1"/>
          <p:nvPr/>
        </p:nvSpPr>
        <p:spPr>
          <a:xfrm>
            <a:off x="5693450" y="762050"/>
            <a:ext cx="2296500" cy="25551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latin typeface="Prompt"/>
                <a:ea typeface="Prompt"/>
                <a:cs typeface="Prompt"/>
                <a:sym typeface="Prompt"/>
              </a:rPr>
              <a:t>[10/2021] </a:t>
            </a:r>
            <a:r>
              <a:rPr lang="en-US" sz="1100" b="1">
                <a:solidFill>
                  <a:srgbClr val="FF0000"/>
                </a:solidFill>
                <a:latin typeface="Prompt"/>
                <a:ea typeface="Prompt"/>
                <a:cs typeface="Prompt"/>
                <a:sym typeface="Prompt"/>
              </a:rPr>
              <a:t>(3)</a:t>
            </a:r>
            <a:endParaRPr sz="1100" b="1">
              <a:solidFill>
                <a:srgbClr val="FF0000"/>
              </a:solidFill>
              <a:latin typeface="Prompt"/>
              <a:ea typeface="Prompt"/>
              <a:cs typeface="Prompt"/>
              <a:sym typeface="Prompt"/>
            </a:endParaRPr>
          </a:p>
          <a:p>
            <a:pPr marL="114300" lvl="0" indent="-127000" algn="l" rtl="0">
              <a:spcBef>
                <a:spcPts val="0"/>
              </a:spcBef>
              <a:spcAft>
                <a:spcPts val="0"/>
              </a:spcAft>
              <a:buSzPts val="1100"/>
              <a:buFont typeface="Prompt"/>
              <a:buAutoNum type="arabicPeriod"/>
            </a:pPr>
            <a:r>
              <a:rPr lang="en-US" sz="1100">
                <a:latin typeface="Prompt"/>
                <a:ea typeface="Prompt"/>
                <a:cs typeface="Prompt"/>
                <a:sym typeface="Prompt"/>
              </a:rPr>
              <a:t>K.อู๋ comment เรื่องสูตรการคำนวณที่ Fix ตาม Excel ไม่ Flexible ส่งผลให้เพิ่ม</a:t>
            </a:r>
            <a:endParaRPr sz="1100">
              <a:latin typeface="Prompt"/>
              <a:ea typeface="Prompt"/>
              <a:cs typeface="Prompt"/>
              <a:sym typeface="Prompt"/>
            </a:endParaRPr>
          </a:p>
          <a:p>
            <a:pPr marL="285750" lvl="0" indent="-165100" algn="l" rtl="0">
              <a:spcBef>
                <a:spcPts val="0"/>
              </a:spcBef>
              <a:spcAft>
                <a:spcPts val="0"/>
              </a:spcAft>
              <a:buSzPts val="800"/>
              <a:buFont typeface="Prompt"/>
              <a:buChar char="●"/>
            </a:pPr>
            <a:r>
              <a:rPr lang="en-US" sz="1100">
                <a:latin typeface="Prompt"/>
                <a:ea typeface="Prompt"/>
                <a:cs typeface="Prompt"/>
                <a:sym typeface="Prompt"/>
              </a:rPr>
              <a:t>เมนู Contract ใช้สำหรับ Config สูตร Selling Price</a:t>
            </a:r>
            <a:endParaRPr sz="1100">
              <a:latin typeface="Prompt"/>
              <a:ea typeface="Prompt"/>
              <a:cs typeface="Prompt"/>
              <a:sym typeface="Prompt"/>
            </a:endParaRPr>
          </a:p>
          <a:p>
            <a:pPr marL="285750" lvl="0" indent="-165100" algn="l" rtl="0">
              <a:spcBef>
                <a:spcPts val="0"/>
              </a:spcBef>
              <a:spcAft>
                <a:spcPts val="0"/>
              </a:spcAft>
              <a:buSzPts val="800"/>
              <a:buFont typeface="Prompt"/>
              <a:buChar char="●"/>
            </a:pPr>
            <a:r>
              <a:rPr lang="en-US" sz="1100">
                <a:latin typeface="Prompt"/>
                <a:ea typeface="Prompt"/>
                <a:cs typeface="Prompt"/>
                <a:sym typeface="Prompt"/>
              </a:rPr>
              <a:t>เมนู Product </a:t>
            </a:r>
            <a:r>
              <a:rPr lang="en-US" sz="1100">
                <a:solidFill>
                  <a:schemeClr val="dk1"/>
                </a:solidFill>
                <a:latin typeface="Prompt"/>
                <a:ea typeface="Prompt"/>
                <a:cs typeface="Prompt"/>
                <a:sym typeface="Prompt"/>
              </a:rPr>
              <a:t>ใช้สำหรับ Config สูตร Full cost</a:t>
            </a:r>
            <a:endParaRPr sz="1100">
              <a:solidFill>
                <a:schemeClr val="dk1"/>
              </a:solidFill>
              <a:latin typeface="Prompt"/>
              <a:ea typeface="Prompt"/>
              <a:cs typeface="Prompt"/>
              <a:sym typeface="Prompt"/>
            </a:endParaRPr>
          </a:p>
          <a:p>
            <a:pPr marL="285750" lvl="0" indent="-165100" algn="l" rtl="0">
              <a:spcBef>
                <a:spcPts val="0"/>
              </a:spcBef>
              <a:spcAft>
                <a:spcPts val="0"/>
              </a:spcAft>
              <a:buClr>
                <a:schemeClr val="dk1"/>
              </a:buClr>
              <a:buSzPts val="800"/>
              <a:buFont typeface="Prompt"/>
              <a:buChar char="●"/>
            </a:pPr>
            <a:r>
              <a:rPr lang="en-US" sz="1100">
                <a:solidFill>
                  <a:schemeClr val="dk1"/>
                </a:solidFill>
                <a:latin typeface="Prompt"/>
                <a:ea typeface="Prompt"/>
                <a:cs typeface="Prompt"/>
                <a:sym typeface="Prompt"/>
              </a:rPr>
              <a:t>เพิ่มการคำนวณ Full cost</a:t>
            </a:r>
            <a:endParaRPr sz="1100">
              <a:solidFill>
                <a:schemeClr val="dk1"/>
              </a:solidFill>
              <a:latin typeface="Prompt"/>
              <a:ea typeface="Prompt"/>
              <a:cs typeface="Prompt"/>
              <a:sym typeface="Prompt"/>
            </a:endParaRPr>
          </a:p>
          <a:p>
            <a:pPr marL="285750" lvl="0" indent="-165100" algn="l" rtl="0">
              <a:spcBef>
                <a:spcPts val="0"/>
              </a:spcBef>
              <a:spcAft>
                <a:spcPts val="0"/>
              </a:spcAft>
              <a:buSzPts val="800"/>
              <a:buFont typeface="Prompt"/>
              <a:buChar char="●"/>
            </a:pPr>
            <a:r>
              <a:rPr lang="en-US" sz="1100">
                <a:latin typeface="Prompt"/>
                <a:ea typeface="Prompt"/>
                <a:cs typeface="Prompt"/>
                <a:sym typeface="Prompt"/>
              </a:rPr>
              <a:t>เพิ่มการคำนวณ Selling Price</a:t>
            </a:r>
            <a:endParaRPr sz="1100">
              <a:latin typeface="Prompt"/>
              <a:ea typeface="Prompt"/>
              <a:cs typeface="Prompt"/>
              <a:sym typeface="Prompt"/>
            </a:endParaRPr>
          </a:p>
          <a:p>
            <a:pPr marL="285750" lvl="0" indent="-165100" algn="l" rtl="0">
              <a:spcBef>
                <a:spcPts val="0"/>
              </a:spcBef>
              <a:spcAft>
                <a:spcPts val="0"/>
              </a:spcAft>
              <a:buSzPts val="800"/>
              <a:buFont typeface="Prompt"/>
              <a:buChar char="●"/>
            </a:pPr>
            <a:r>
              <a:rPr lang="en-US" sz="1100">
                <a:latin typeface="Prompt"/>
                <a:ea typeface="Prompt"/>
                <a:cs typeface="Prompt"/>
                <a:sym typeface="Prompt"/>
              </a:rPr>
              <a:t>เมนู Summary</a:t>
            </a:r>
            <a:endParaRPr sz="1100">
              <a:latin typeface="Prompt"/>
              <a:ea typeface="Prompt"/>
              <a:cs typeface="Prompt"/>
              <a:sym typeface="Prompt"/>
            </a:endParaRPr>
          </a:p>
          <a:p>
            <a:pPr marL="114300" lvl="0" indent="-127000" algn="l" rtl="0">
              <a:spcBef>
                <a:spcPts val="0"/>
              </a:spcBef>
              <a:spcAft>
                <a:spcPts val="0"/>
              </a:spcAft>
              <a:buSzPts val="1100"/>
              <a:buFont typeface="Prompt"/>
              <a:buAutoNum type="arabicPeriod"/>
            </a:pPr>
            <a:r>
              <a:rPr lang="en-US" sz="1100">
                <a:latin typeface="Prompt"/>
                <a:ea typeface="Prompt"/>
                <a:cs typeface="Prompt"/>
                <a:sym typeface="Prompt"/>
              </a:rPr>
              <a:t>ฝั่ง Model เงื่อนไขการ Optimize NGL การจ่าย Export ปีละ 1 ลำ จากเดิมคิดเป็นเดือนละ 1 ลำ</a:t>
            </a:r>
            <a:endParaRPr sz="1100">
              <a:latin typeface="Prompt"/>
              <a:ea typeface="Prompt"/>
              <a:cs typeface="Prompt"/>
              <a:sym typeface="Prompt"/>
            </a:endParaRPr>
          </a:p>
        </p:txBody>
      </p:sp>
      <p:sp>
        <p:nvSpPr>
          <p:cNvPr id="156" name="Google Shape;156;g11d5e0c625f_0_0"/>
          <p:cNvSpPr/>
          <p:nvPr/>
        </p:nvSpPr>
        <p:spPr>
          <a:xfrm>
            <a:off x="10833925" y="952125"/>
            <a:ext cx="148800" cy="148800"/>
          </a:xfrm>
          <a:prstGeom prst="ellipse">
            <a:avLst/>
          </a:prstGeom>
          <a:solidFill>
            <a:srgbClr val="D9EAD3"/>
          </a:solidFill>
          <a:ln w="952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g11d5e0c625f_0_0"/>
          <p:cNvSpPr txBox="1"/>
          <p:nvPr/>
        </p:nvSpPr>
        <p:spPr>
          <a:xfrm>
            <a:off x="10952775" y="857175"/>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i="1">
                <a:latin typeface="Prompt"/>
                <a:ea typeface="Prompt"/>
                <a:cs typeface="Prompt"/>
                <a:sym typeface="Prompt"/>
              </a:rPr>
              <a:t>ดำเนินการแล้ว</a:t>
            </a:r>
            <a:endParaRPr sz="1000" i="1">
              <a:latin typeface="Prompt"/>
              <a:ea typeface="Prompt"/>
              <a:cs typeface="Prompt"/>
              <a:sym typeface="Prompt"/>
            </a:endParaRPr>
          </a:p>
        </p:txBody>
      </p:sp>
      <p:sp>
        <p:nvSpPr>
          <p:cNvPr id="158" name="Google Shape;158;g11d5e0c625f_0_0"/>
          <p:cNvSpPr/>
          <p:nvPr/>
        </p:nvSpPr>
        <p:spPr>
          <a:xfrm>
            <a:off x="10833925" y="1271000"/>
            <a:ext cx="148800" cy="148800"/>
          </a:xfrm>
          <a:prstGeom prst="ellipse">
            <a:avLst/>
          </a:prstGeom>
          <a:solidFill>
            <a:srgbClr val="F4CCCC"/>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g11d5e0c625f_0_0"/>
          <p:cNvSpPr txBox="1"/>
          <p:nvPr/>
        </p:nvSpPr>
        <p:spPr>
          <a:xfrm>
            <a:off x="10952775" y="1176050"/>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i="1">
                <a:latin typeface="Prompt"/>
                <a:ea typeface="Prompt"/>
                <a:cs typeface="Prompt"/>
                <a:sym typeface="Prompt"/>
              </a:rPr>
              <a:t>ยังไม่ดำเนินการ</a:t>
            </a:r>
            <a:endParaRPr sz="1000" i="1">
              <a:latin typeface="Prompt"/>
              <a:ea typeface="Prompt"/>
              <a:cs typeface="Prompt"/>
              <a:sym typeface="Prompt"/>
            </a:endParaRPr>
          </a:p>
        </p:txBody>
      </p:sp>
      <p:cxnSp>
        <p:nvCxnSpPr>
          <p:cNvPr id="160" name="Google Shape;160;g11d5e0c625f_0_0"/>
          <p:cNvCxnSpPr/>
          <p:nvPr/>
        </p:nvCxnSpPr>
        <p:spPr>
          <a:xfrm flipH="1">
            <a:off x="5781100" y="3341750"/>
            <a:ext cx="600" cy="1795200"/>
          </a:xfrm>
          <a:prstGeom prst="straightConnector1">
            <a:avLst/>
          </a:prstGeom>
          <a:noFill/>
          <a:ln w="19050" cap="flat" cmpd="sng">
            <a:solidFill>
              <a:schemeClr val="accent2"/>
            </a:solidFill>
            <a:prstDash val="solid"/>
            <a:round/>
            <a:headEnd type="none" w="med" len="med"/>
            <a:tailEnd type="stealth" w="med" len="med"/>
          </a:ln>
        </p:spPr>
      </p:cxnSp>
      <p:sp>
        <p:nvSpPr>
          <p:cNvPr id="161" name="Google Shape;161;g11d5e0c625f_0_0"/>
          <p:cNvSpPr txBox="1"/>
          <p:nvPr/>
        </p:nvSpPr>
        <p:spPr>
          <a:xfrm>
            <a:off x="3251600" y="2844088"/>
            <a:ext cx="2296500" cy="10314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latin typeface="Prompt"/>
                <a:ea typeface="Prompt"/>
                <a:cs typeface="Prompt"/>
                <a:sym typeface="Prompt"/>
              </a:rPr>
              <a:t>[08/2021] - MODEL</a:t>
            </a:r>
            <a:endParaRPr sz="1100" b="1">
              <a:latin typeface="Prompt"/>
              <a:ea typeface="Prompt"/>
              <a:cs typeface="Prompt"/>
              <a:sym typeface="Prompt"/>
            </a:endParaRPr>
          </a:p>
          <a:p>
            <a:pPr marL="114300" lvl="0" indent="-127000" algn="l" rtl="0">
              <a:spcBef>
                <a:spcPts val="0"/>
              </a:spcBef>
              <a:spcAft>
                <a:spcPts val="0"/>
              </a:spcAft>
              <a:buSzPts val="1100"/>
              <a:buFont typeface="Prompt"/>
              <a:buAutoNum type="arabicPeriod" startAt="2"/>
            </a:pPr>
            <a:r>
              <a:rPr lang="en-US" sz="1100">
                <a:latin typeface="Prompt"/>
                <a:ea typeface="Prompt"/>
                <a:cs typeface="Prompt"/>
                <a:sym typeface="Prompt"/>
              </a:rPr>
              <a:t>พบว่าจะต้องใช้เงื่อนไข Ability Daily ในการ Optimize</a:t>
            </a:r>
            <a:endParaRPr sz="1100">
              <a:latin typeface="Prompt"/>
              <a:ea typeface="Prompt"/>
              <a:cs typeface="Prompt"/>
              <a:sym typeface="Prompt"/>
            </a:endParaRPr>
          </a:p>
          <a:p>
            <a:pPr marL="114300" lvl="0" indent="-127000" algn="l" rtl="0">
              <a:spcBef>
                <a:spcPts val="0"/>
              </a:spcBef>
              <a:spcAft>
                <a:spcPts val="0"/>
              </a:spcAft>
              <a:buSzPts val="1100"/>
              <a:buFont typeface="Prompt"/>
              <a:buAutoNum type="arabicPeriod" startAt="2"/>
            </a:pPr>
            <a:r>
              <a:rPr lang="en-US" sz="1100">
                <a:latin typeface="Prompt"/>
                <a:ea typeface="Prompt"/>
                <a:cs typeface="Prompt"/>
                <a:sym typeface="Prompt"/>
              </a:rPr>
              <a:t>พบเงื่อนไขการ Optimize แบบมี Tier </a:t>
            </a:r>
            <a:endParaRPr sz="1100">
              <a:latin typeface="Prompt"/>
              <a:ea typeface="Prompt"/>
              <a:cs typeface="Prompt"/>
              <a:sym typeface="Prompt"/>
            </a:endParaRPr>
          </a:p>
        </p:txBody>
      </p:sp>
      <p:sp>
        <p:nvSpPr>
          <p:cNvPr id="162" name="Google Shape;162;g11d5e0c625f_0_0"/>
          <p:cNvSpPr txBox="1"/>
          <p:nvPr/>
        </p:nvSpPr>
        <p:spPr>
          <a:xfrm>
            <a:off x="5610450" y="3738600"/>
            <a:ext cx="971100" cy="3693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i="1">
                <a:solidFill>
                  <a:srgbClr val="FF0000"/>
                </a:solidFill>
                <a:latin typeface="Prompt"/>
                <a:ea typeface="Prompt"/>
                <a:cs typeface="Prompt"/>
                <a:sym typeface="Prompt"/>
              </a:rPr>
              <a:t>พบประเด็น</a:t>
            </a:r>
            <a:endParaRPr sz="1200" b="1" i="1">
              <a:solidFill>
                <a:srgbClr val="FF0000"/>
              </a:solidFill>
              <a:latin typeface="Prompt"/>
              <a:ea typeface="Prompt"/>
              <a:cs typeface="Prompt"/>
              <a:sym typeface="Prompt"/>
            </a:endParaRPr>
          </a:p>
        </p:txBody>
      </p:sp>
      <p:sp>
        <p:nvSpPr>
          <p:cNvPr id="163" name="Google Shape;163;g11d5e0c625f_0_0"/>
          <p:cNvSpPr txBox="1"/>
          <p:nvPr/>
        </p:nvSpPr>
        <p:spPr>
          <a:xfrm>
            <a:off x="8135300" y="2124350"/>
            <a:ext cx="2296500" cy="12006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latin typeface="Prompt"/>
                <a:ea typeface="Prompt"/>
                <a:cs typeface="Prompt"/>
                <a:sym typeface="Prompt"/>
              </a:rPr>
              <a:t>[12/2021 - 03/2022]</a:t>
            </a:r>
            <a:endParaRPr sz="1100" b="1">
              <a:latin typeface="Prompt"/>
              <a:ea typeface="Prompt"/>
              <a:cs typeface="Prompt"/>
              <a:sym typeface="Prompt"/>
            </a:endParaRPr>
          </a:p>
          <a:p>
            <a:pPr marL="0" lvl="0" indent="0" algn="l" rtl="0">
              <a:spcBef>
                <a:spcPts val="0"/>
              </a:spcBef>
              <a:spcAft>
                <a:spcPts val="0"/>
              </a:spcAft>
              <a:buNone/>
            </a:pPr>
            <a:r>
              <a:rPr lang="en-US" sz="1100">
                <a:latin typeface="Prompt"/>
                <a:ea typeface="Prompt"/>
                <a:cs typeface="Prompt"/>
                <a:sym typeface="Prompt"/>
              </a:rPr>
              <a:t>BA, SA Get Req and Create SRS </a:t>
            </a:r>
            <a:endParaRPr sz="1100">
              <a:latin typeface="Prompt"/>
              <a:ea typeface="Prompt"/>
              <a:cs typeface="Prompt"/>
              <a:sym typeface="Prompt"/>
            </a:endParaRPr>
          </a:p>
          <a:p>
            <a:pPr marL="0" lvl="0" indent="0" algn="l" rtl="0">
              <a:spcBef>
                <a:spcPts val="0"/>
              </a:spcBef>
              <a:spcAft>
                <a:spcPts val="0"/>
              </a:spcAft>
              <a:buNone/>
            </a:pPr>
            <a:endParaRPr sz="1100">
              <a:latin typeface="Prompt"/>
              <a:ea typeface="Prompt"/>
              <a:cs typeface="Prompt"/>
              <a:sym typeface="Prompt"/>
            </a:endParaRPr>
          </a:p>
          <a:p>
            <a:pPr marL="0" lvl="0" indent="0" algn="l" rtl="0">
              <a:spcBef>
                <a:spcPts val="0"/>
              </a:spcBef>
              <a:spcAft>
                <a:spcPts val="0"/>
              </a:spcAft>
              <a:buNone/>
            </a:pPr>
            <a:r>
              <a:rPr lang="en-US" sz="1100" b="1">
                <a:latin typeface="Prompt"/>
                <a:ea typeface="Prompt"/>
                <a:cs typeface="Prompt"/>
                <a:sym typeface="Prompt"/>
              </a:rPr>
              <a:t>[17/03/2022]</a:t>
            </a:r>
            <a:endParaRPr sz="1100" b="1">
              <a:latin typeface="Prompt"/>
              <a:ea typeface="Prompt"/>
              <a:cs typeface="Prompt"/>
              <a:sym typeface="Prompt"/>
            </a:endParaRPr>
          </a:p>
          <a:p>
            <a:pPr marL="0" lvl="0" indent="0" algn="l" rtl="0">
              <a:spcBef>
                <a:spcPts val="0"/>
              </a:spcBef>
              <a:spcAft>
                <a:spcPts val="0"/>
              </a:spcAft>
              <a:buNone/>
            </a:pPr>
            <a:r>
              <a:rPr lang="en-US" sz="1100">
                <a:latin typeface="Prompt"/>
                <a:ea typeface="Prompt"/>
                <a:cs typeface="Prompt"/>
                <a:sym typeface="Prompt"/>
              </a:rPr>
              <a:t>Confirmed SRS</a:t>
            </a:r>
            <a:endParaRPr sz="1100">
              <a:latin typeface="Prompt"/>
              <a:ea typeface="Prompt"/>
              <a:cs typeface="Prompt"/>
              <a:sym typeface="Prompt"/>
            </a:endParaRPr>
          </a:p>
        </p:txBody>
      </p:sp>
      <p:cxnSp>
        <p:nvCxnSpPr>
          <p:cNvPr id="164" name="Google Shape;164;g11d5e0c625f_0_0"/>
          <p:cNvCxnSpPr/>
          <p:nvPr/>
        </p:nvCxnSpPr>
        <p:spPr>
          <a:xfrm>
            <a:off x="8582850" y="3314175"/>
            <a:ext cx="13800" cy="1724700"/>
          </a:xfrm>
          <a:prstGeom prst="straightConnector1">
            <a:avLst/>
          </a:prstGeom>
          <a:noFill/>
          <a:ln w="19050" cap="flat" cmpd="sng">
            <a:solidFill>
              <a:srgbClr val="00B050"/>
            </a:solidFill>
            <a:prstDash val="solid"/>
            <a:round/>
            <a:headEnd type="none" w="med" len="med"/>
            <a:tailEnd type="none" w="med" len="med"/>
          </a:ln>
        </p:spPr>
      </p:cxnSp>
      <p:cxnSp>
        <p:nvCxnSpPr>
          <p:cNvPr id="165" name="Google Shape;165;g11d5e0c625f_0_0"/>
          <p:cNvCxnSpPr/>
          <p:nvPr/>
        </p:nvCxnSpPr>
        <p:spPr>
          <a:xfrm>
            <a:off x="6739875" y="5025225"/>
            <a:ext cx="2444400" cy="0"/>
          </a:xfrm>
          <a:prstGeom prst="straightConnector1">
            <a:avLst/>
          </a:prstGeom>
          <a:noFill/>
          <a:ln w="19050" cap="flat" cmpd="sng">
            <a:solidFill>
              <a:srgbClr val="00B050"/>
            </a:solidFill>
            <a:prstDash val="solid"/>
            <a:round/>
            <a:headEnd type="none" w="med" len="med"/>
            <a:tailEnd type="stealth" w="med" len="med"/>
          </a:ln>
        </p:spPr>
      </p:cxnSp>
      <p:pic>
        <p:nvPicPr>
          <p:cNvPr id="166" name="Google Shape;166;g11d5e0c625f_0_0"/>
          <p:cNvPicPr preferRelativeResize="0"/>
          <p:nvPr/>
        </p:nvPicPr>
        <p:blipFill>
          <a:blip r:embed="rId6">
            <a:alphaModFix/>
          </a:blip>
          <a:stretch>
            <a:fillRect/>
          </a:stretch>
        </p:blipFill>
        <p:spPr>
          <a:xfrm>
            <a:off x="10840250" y="4539725"/>
            <a:ext cx="523200" cy="523200"/>
          </a:xfrm>
          <a:prstGeom prst="rect">
            <a:avLst/>
          </a:prstGeom>
          <a:noFill/>
          <a:ln>
            <a:noFill/>
          </a:ln>
        </p:spPr>
      </p:pic>
      <p:sp>
        <p:nvSpPr>
          <p:cNvPr id="167" name="Google Shape;167;g11d5e0c625f_0_0"/>
          <p:cNvSpPr txBox="1"/>
          <p:nvPr/>
        </p:nvSpPr>
        <p:spPr>
          <a:xfrm>
            <a:off x="10400450" y="3915050"/>
            <a:ext cx="14028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FF0000"/>
                </a:solidFill>
                <a:latin typeface="Prompt"/>
                <a:ea typeface="Prompt"/>
                <a:cs typeface="Prompt"/>
                <a:sym typeface="Prompt"/>
              </a:rPr>
              <a:t>New MileStone 2</a:t>
            </a:r>
            <a:endParaRPr sz="1100" b="1">
              <a:solidFill>
                <a:srgbClr val="FF0000"/>
              </a:solidFill>
              <a:latin typeface="Prompt"/>
              <a:ea typeface="Prompt"/>
              <a:cs typeface="Prompt"/>
              <a:sym typeface="Prompt"/>
            </a:endParaRPr>
          </a:p>
          <a:p>
            <a:pPr marL="0" lvl="0" indent="0" algn="ctr" rtl="0">
              <a:spcBef>
                <a:spcPts val="0"/>
              </a:spcBef>
              <a:spcAft>
                <a:spcPts val="0"/>
              </a:spcAft>
              <a:buNone/>
            </a:pPr>
            <a:r>
              <a:rPr lang="en-US" sz="1100" b="1">
                <a:solidFill>
                  <a:srgbClr val="FF0000"/>
                </a:solidFill>
                <a:latin typeface="Prompt"/>
                <a:ea typeface="Prompt"/>
                <a:cs typeface="Prompt"/>
                <a:sym typeface="Prompt"/>
              </a:rPr>
              <a:t>(Go Live)</a:t>
            </a:r>
            <a:endParaRPr sz="1100" b="1">
              <a:solidFill>
                <a:srgbClr val="FF0000"/>
              </a:solidFill>
              <a:latin typeface="Prompt"/>
              <a:ea typeface="Prompt"/>
              <a:cs typeface="Prompt"/>
              <a:sym typeface="Prompt"/>
            </a:endParaRPr>
          </a:p>
          <a:p>
            <a:pPr marL="0" lvl="0" indent="0" algn="ctr" rtl="0">
              <a:spcBef>
                <a:spcPts val="0"/>
              </a:spcBef>
              <a:spcAft>
                <a:spcPts val="0"/>
              </a:spcAft>
              <a:buNone/>
            </a:pPr>
            <a:r>
              <a:rPr lang="en-US" sz="1100" b="1">
                <a:solidFill>
                  <a:srgbClr val="FF0000"/>
                </a:solidFill>
                <a:latin typeface="Prompt"/>
                <a:ea typeface="Prompt"/>
                <a:cs typeface="Prompt"/>
                <a:sym typeface="Prompt"/>
              </a:rPr>
              <a:t>CR</a:t>
            </a:r>
            <a:endParaRPr sz="1100" b="1">
              <a:solidFill>
                <a:srgbClr val="FF0000"/>
              </a:solidFill>
              <a:latin typeface="Prompt"/>
              <a:ea typeface="Prompt"/>
              <a:cs typeface="Prompt"/>
              <a:sym typeface="Prompt"/>
            </a:endParaRPr>
          </a:p>
        </p:txBody>
      </p:sp>
      <p:cxnSp>
        <p:nvCxnSpPr>
          <p:cNvPr id="168" name="Google Shape;168;g11d5e0c625f_0_0"/>
          <p:cNvCxnSpPr/>
          <p:nvPr/>
        </p:nvCxnSpPr>
        <p:spPr>
          <a:xfrm rot="10800000" flipH="1">
            <a:off x="6049425" y="4775750"/>
            <a:ext cx="2283000" cy="900"/>
          </a:xfrm>
          <a:prstGeom prst="straightConnector1">
            <a:avLst/>
          </a:prstGeom>
          <a:noFill/>
          <a:ln w="19050" cap="flat" cmpd="sng">
            <a:solidFill>
              <a:schemeClr val="accent2"/>
            </a:solidFill>
            <a:prstDash val="solid"/>
            <a:round/>
            <a:headEnd type="none" w="med" len="med"/>
            <a:tailEnd type="stealth" w="med" len="med"/>
          </a:ln>
        </p:spPr>
      </p:cxnSp>
      <p:sp>
        <p:nvSpPr>
          <p:cNvPr id="169" name="Google Shape;169;g11d5e0c625f_0_0"/>
          <p:cNvSpPr txBox="1"/>
          <p:nvPr/>
        </p:nvSpPr>
        <p:spPr>
          <a:xfrm>
            <a:off x="6745200" y="3828738"/>
            <a:ext cx="1592400" cy="6927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latin typeface="Prompt"/>
                <a:ea typeface="Prompt"/>
                <a:cs typeface="Prompt"/>
                <a:sym typeface="Prompt"/>
              </a:rPr>
              <a:t>[11/2021 - 03/2022]</a:t>
            </a:r>
            <a:endParaRPr sz="1100" b="1">
              <a:latin typeface="Prompt"/>
              <a:ea typeface="Prompt"/>
              <a:cs typeface="Prompt"/>
              <a:sym typeface="Prompt"/>
            </a:endParaRPr>
          </a:p>
          <a:p>
            <a:pPr marL="0" lvl="0" indent="0" algn="l" rtl="0">
              <a:spcBef>
                <a:spcPts val="0"/>
              </a:spcBef>
              <a:spcAft>
                <a:spcPts val="0"/>
              </a:spcAft>
              <a:buNone/>
            </a:pPr>
            <a:r>
              <a:rPr lang="en-US" sz="1100">
                <a:latin typeface="Prompt"/>
                <a:ea typeface="Prompt"/>
                <a:cs typeface="Prompt"/>
                <a:sym typeface="Prompt"/>
              </a:rPr>
              <a:t>เคลียร์ CR002 12 ข้อ ก่อนดำเนินการ SRS </a:t>
            </a:r>
            <a:endParaRPr sz="1100">
              <a:latin typeface="Prompt"/>
              <a:ea typeface="Prompt"/>
              <a:cs typeface="Prompt"/>
              <a:sym typeface="Prompt"/>
            </a:endParaRPr>
          </a:p>
        </p:txBody>
      </p:sp>
      <p:cxnSp>
        <p:nvCxnSpPr>
          <p:cNvPr id="170" name="Google Shape;170;g11d5e0c625f_0_0"/>
          <p:cNvCxnSpPr>
            <a:stCxn id="169" idx="2"/>
          </p:cNvCxnSpPr>
          <p:nvPr/>
        </p:nvCxnSpPr>
        <p:spPr>
          <a:xfrm>
            <a:off x="7541400" y="4521438"/>
            <a:ext cx="6600" cy="267900"/>
          </a:xfrm>
          <a:prstGeom prst="straightConnector1">
            <a:avLst/>
          </a:prstGeom>
          <a:noFill/>
          <a:ln w="19050" cap="flat" cmpd="sng">
            <a:solidFill>
              <a:srgbClr val="FF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648"/>
        <p:cNvGrpSpPr/>
        <p:nvPr/>
      </p:nvGrpSpPr>
      <p:grpSpPr>
        <a:xfrm>
          <a:off x="0" y="0"/>
          <a:ext cx="0" cy="0"/>
          <a:chOff x="0" y="0"/>
          <a:chExt cx="0" cy="0"/>
        </a:xfrm>
      </p:grpSpPr>
      <p:sp>
        <p:nvSpPr>
          <p:cNvPr id="649" name="Google Shape;649;gf39c2ebce4_0_208"/>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40</a:t>
            </a:fld>
            <a:endParaRPr/>
          </a:p>
        </p:txBody>
      </p:sp>
      <p:sp>
        <p:nvSpPr>
          <p:cNvPr id="650" name="Google Shape;650;gf39c2ebce4_0_208"/>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2. Report Inform OR (ตัวอย่างรายงาน)</a:t>
            </a:r>
            <a:endParaRPr sz="600">
              <a:latin typeface="Prompt"/>
              <a:ea typeface="Prompt"/>
              <a:cs typeface="Prompt"/>
              <a:sym typeface="Prompt"/>
            </a:endParaRPr>
          </a:p>
        </p:txBody>
      </p:sp>
      <p:cxnSp>
        <p:nvCxnSpPr>
          <p:cNvPr id="651" name="Google Shape;651;gf39c2ebce4_0_208"/>
          <p:cNvCxnSpPr/>
          <p:nvPr/>
        </p:nvCxnSpPr>
        <p:spPr>
          <a:xfrm>
            <a:off x="58969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652" name="Google Shape;652;gf39c2ebce4_0_208"/>
          <p:cNvSpPr txBox="1"/>
          <p:nvPr/>
        </p:nvSpPr>
        <p:spPr>
          <a:xfrm>
            <a:off x="351475" y="449657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1</a:t>
            </a:r>
            <a:endParaRPr sz="1500">
              <a:solidFill>
                <a:srgbClr val="888888"/>
              </a:solidFill>
              <a:latin typeface="Prompt"/>
              <a:ea typeface="Prompt"/>
              <a:cs typeface="Prompt"/>
              <a:sym typeface="Prompt"/>
            </a:endParaRPr>
          </a:p>
        </p:txBody>
      </p:sp>
      <p:sp>
        <p:nvSpPr>
          <p:cNvPr id="653" name="Google Shape;653;gf39c2ebce4_0_208"/>
          <p:cNvSpPr txBox="1"/>
          <p:nvPr/>
        </p:nvSpPr>
        <p:spPr>
          <a:xfrm>
            <a:off x="6291950" y="447902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2</a:t>
            </a:r>
            <a:endParaRPr sz="1500">
              <a:solidFill>
                <a:srgbClr val="888888"/>
              </a:solidFill>
              <a:latin typeface="Prompt"/>
              <a:ea typeface="Prompt"/>
              <a:cs typeface="Prompt"/>
              <a:sym typeface="Prompt"/>
            </a:endParaRPr>
          </a:p>
        </p:txBody>
      </p:sp>
      <p:pic>
        <p:nvPicPr>
          <p:cNvPr id="654" name="Google Shape;654;gf39c2ebce4_0_208"/>
          <p:cNvPicPr preferRelativeResize="0"/>
          <p:nvPr/>
        </p:nvPicPr>
        <p:blipFill>
          <a:blip r:embed="rId3">
            <a:alphaModFix/>
          </a:blip>
          <a:stretch>
            <a:fillRect/>
          </a:stretch>
        </p:blipFill>
        <p:spPr>
          <a:xfrm>
            <a:off x="6096000" y="1456875"/>
            <a:ext cx="6027101" cy="1801851"/>
          </a:xfrm>
          <a:prstGeom prst="rect">
            <a:avLst/>
          </a:prstGeom>
          <a:noFill/>
          <a:ln>
            <a:noFill/>
          </a:ln>
        </p:spPr>
      </p:pic>
      <p:pic>
        <p:nvPicPr>
          <p:cNvPr id="655" name="Google Shape;655;gf39c2ebce4_0_208"/>
          <p:cNvPicPr preferRelativeResize="0"/>
          <p:nvPr/>
        </p:nvPicPr>
        <p:blipFill>
          <a:blip r:embed="rId4">
            <a:alphaModFix/>
          </a:blip>
          <a:stretch>
            <a:fillRect/>
          </a:stretch>
        </p:blipFill>
        <p:spPr>
          <a:xfrm>
            <a:off x="212250" y="1514100"/>
            <a:ext cx="5523625" cy="173103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gf39c2ebce4_0_222"/>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41</a:t>
            </a:fld>
            <a:endParaRPr/>
          </a:p>
        </p:txBody>
      </p:sp>
      <p:sp>
        <p:nvSpPr>
          <p:cNvPr id="662" name="Google Shape;662;gf39c2ebce4_0_222"/>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2. Report Inform OR (ตัวอย่างรายงาน) (ต่อ)</a:t>
            </a:r>
            <a:endParaRPr sz="600">
              <a:latin typeface="Prompt"/>
              <a:ea typeface="Prompt"/>
              <a:cs typeface="Prompt"/>
              <a:sym typeface="Prompt"/>
            </a:endParaRPr>
          </a:p>
        </p:txBody>
      </p:sp>
      <p:sp>
        <p:nvSpPr>
          <p:cNvPr id="663" name="Google Shape;663;gf39c2ebce4_0_222"/>
          <p:cNvSpPr txBox="1"/>
          <p:nvPr/>
        </p:nvSpPr>
        <p:spPr>
          <a:xfrm>
            <a:off x="614575" y="5944650"/>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3</a:t>
            </a:r>
            <a:endParaRPr sz="1500">
              <a:solidFill>
                <a:srgbClr val="888888"/>
              </a:solidFill>
              <a:latin typeface="Prompt"/>
              <a:ea typeface="Prompt"/>
              <a:cs typeface="Prompt"/>
              <a:sym typeface="Prompt"/>
            </a:endParaRPr>
          </a:p>
        </p:txBody>
      </p:sp>
      <p:pic>
        <p:nvPicPr>
          <p:cNvPr id="664" name="Google Shape;664;gf39c2ebce4_0_222"/>
          <p:cNvPicPr preferRelativeResize="0"/>
          <p:nvPr/>
        </p:nvPicPr>
        <p:blipFill>
          <a:blip r:embed="rId3">
            <a:alphaModFix/>
          </a:blip>
          <a:stretch>
            <a:fillRect/>
          </a:stretch>
        </p:blipFill>
        <p:spPr>
          <a:xfrm>
            <a:off x="246238" y="763788"/>
            <a:ext cx="5968676" cy="5031313"/>
          </a:xfrm>
          <a:prstGeom prst="rect">
            <a:avLst/>
          </a:prstGeom>
          <a:noFill/>
          <a:ln>
            <a:noFill/>
          </a:ln>
        </p:spPr>
      </p:pic>
      <p:cxnSp>
        <p:nvCxnSpPr>
          <p:cNvPr id="665" name="Google Shape;665;gf39c2ebce4_0_222"/>
          <p:cNvCxnSpPr/>
          <p:nvPr/>
        </p:nvCxnSpPr>
        <p:spPr>
          <a:xfrm>
            <a:off x="6686225" y="608850"/>
            <a:ext cx="21600" cy="534120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670"/>
        <p:cNvGrpSpPr/>
        <p:nvPr/>
      </p:nvGrpSpPr>
      <p:grpSpPr>
        <a:xfrm>
          <a:off x="0" y="0"/>
          <a:ext cx="0" cy="0"/>
          <a:chOff x="0" y="0"/>
          <a:chExt cx="0" cy="0"/>
        </a:xfrm>
      </p:grpSpPr>
      <p:sp>
        <p:nvSpPr>
          <p:cNvPr id="671" name="Google Shape;671;gf39c2ebce4_0_52"/>
          <p:cNvSpPr txBox="1">
            <a:spLocks noGrp="1"/>
          </p:cNvSpPr>
          <p:nvPr>
            <p:ph type="body" idx="2"/>
          </p:nvPr>
        </p:nvSpPr>
        <p:spPr>
          <a:xfrm>
            <a:off x="562650" y="4644350"/>
            <a:ext cx="11066700" cy="1477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b="0">
                <a:latin typeface="Prompt"/>
                <a:ea typeface="Prompt"/>
                <a:cs typeface="Prompt"/>
                <a:sym typeface="Prompt"/>
              </a:rPr>
              <a:t>รายละเอียดข้อมูลที่จะต้องออกในรายงานประกอบไปด้วย 2 รายงานย่อย ดังนี้</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1. Sheet demand supply balance แสดงข้อมูล Ability Ry และ ข้อมูลจาก Merge Allo</a:t>
            </a:r>
            <a:endParaRPr sz="1700" b="0">
              <a:latin typeface="Prompt"/>
              <a:ea typeface="Prompt"/>
              <a:cs typeface="Prompt"/>
              <a:sym typeface="Prompt"/>
            </a:endParaRPr>
          </a:p>
          <a:p>
            <a:pPr marL="0" lvl="0" indent="0" algn="l" rtl="0">
              <a:spcBef>
                <a:spcPts val="0"/>
              </a:spcBef>
              <a:spcAft>
                <a:spcPts val="0"/>
              </a:spcAft>
              <a:buClr>
                <a:schemeClr val="dk1"/>
              </a:buClr>
              <a:buSzPts val="1100"/>
              <a:buFont typeface="Arial"/>
              <a:buNone/>
            </a:pPr>
            <a:r>
              <a:rPr lang="en-US" sz="1700" b="0">
                <a:latin typeface="Prompt"/>
                <a:ea typeface="Prompt"/>
                <a:cs typeface="Prompt"/>
                <a:sym typeface="Prompt"/>
              </a:rPr>
              <a:t>2. Sheet seperate แสดงข้อมูล Sum ตามลูกค้า M.7 และ None M.7</a:t>
            </a: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p:txBody>
      </p:sp>
      <p:sp>
        <p:nvSpPr>
          <p:cNvPr id="672" name="Google Shape;672;gf39c2ebce4_0_52"/>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42</a:t>
            </a:fld>
            <a:endParaRPr/>
          </a:p>
        </p:txBody>
      </p:sp>
      <p:sp>
        <p:nvSpPr>
          <p:cNvPr id="673" name="Google Shape;673;gf39c2ebce4_0_52"/>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3. Report LPG Rolling </a:t>
            </a:r>
            <a:endParaRPr sz="600">
              <a:latin typeface="Prompt"/>
              <a:ea typeface="Prompt"/>
              <a:cs typeface="Prompt"/>
              <a:sym typeface="Prompt"/>
            </a:endParaRPr>
          </a:p>
        </p:txBody>
      </p:sp>
      <p:cxnSp>
        <p:nvCxnSpPr>
          <p:cNvPr id="674" name="Google Shape;674;gf39c2ebce4_0_52"/>
          <p:cNvCxnSpPr/>
          <p:nvPr/>
        </p:nvCxnSpPr>
        <p:spPr>
          <a:xfrm>
            <a:off x="193350" y="4381250"/>
            <a:ext cx="11383200" cy="35100"/>
          </a:xfrm>
          <a:prstGeom prst="straightConnector1">
            <a:avLst/>
          </a:prstGeom>
          <a:noFill/>
          <a:ln w="19050" cap="flat" cmpd="sng">
            <a:solidFill>
              <a:schemeClr val="accent1"/>
            </a:solidFill>
            <a:prstDash val="solid"/>
            <a:round/>
            <a:headEnd type="none" w="med" len="med"/>
            <a:tailEnd type="none" w="med" len="med"/>
          </a:ln>
        </p:spPr>
      </p:cxnSp>
      <p:sp>
        <p:nvSpPr>
          <p:cNvPr id="675" name="Google Shape;675;gf39c2ebce4_0_52"/>
          <p:cNvSpPr txBox="1"/>
          <p:nvPr/>
        </p:nvSpPr>
        <p:spPr>
          <a:xfrm>
            <a:off x="5218425" y="4040550"/>
            <a:ext cx="5384400" cy="3231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a:t>
            </a:r>
            <a:endParaRPr sz="1500">
              <a:solidFill>
                <a:srgbClr val="888888"/>
              </a:solidFill>
              <a:latin typeface="Prompt"/>
              <a:ea typeface="Prompt"/>
              <a:cs typeface="Prompt"/>
              <a:sym typeface="Prompt"/>
            </a:endParaRPr>
          </a:p>
        </p:txBody>
      </p:sp>
      <p:pic>
        <p:nvPicPr>
          <p:cNvPr id="676" name="Google Shape;676;gf39c2ebce4_0_52"/>
          <p:cNvPicPr preferRelativeResize="0"/>
          <p:nvPr/>
        </p:nvPicPr>
        <p:blipFill>
          <a:blip r:embed="rId3">
            <a:alphaModFix/>
          </a:blip>
          <a:stretch>
            <a:fillRect/>
          </a:stretch>
        </p:blipFill>
        <p:spPr>
          <a:xfrm>
            <a:off x="2474475" y="570350"/>
            <a:ext cx="6918176" cy="3470200"/>
          </a:xfrm>
          <a:prstGeom prst="rect">
            <a:avLst/>
          </a:prstGeom>
          <a:noFill/>
          <a:ln>
            <a:noFill/>
          </a:ln>
        </p:spPr>
      </p:pic>
      <p:sp>
        <p:nvSpPr>
          <p:cNvPr id="677" name="Google Shape;677;gf39c2ebce4_0_52"/>
          <p:cNvSpPr txBox="1"/>
          <p:nvPr/>
        </p:nvSpPr>
        <p:spPr>
          <a:xfrm>
            <a:off x="7682750" y="219300"/>
            <a:ext cx="3358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a:solidFill>
                  <a:srgbClr val="FF0000"/>
                </a:solidFill>
                <a:highlight>
                  <a:srgbClr val="FFFF00"/>
                </a:highlight>
                <a:latin typeface="Prompt"/>
                <a:ea typeface="Prompt"/>
                <a:cs typeface="Prompt"/>
                <a:sym typeface="Prompt"/>
              </a:rPr>
              <a:t>10  Manday (Total Report)</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82"/>
        <p:cNvGrpSpPr/>
        <p:nvPr/>
      </p:nvGrpSpPr>
      <p:grpSpPr>
        <a:xfrm>
          <a:off x="0" y="0"/>
          <a:ext cx="0" cy="0"/>
          <a:chOff x="0" y="0"/>
          <a:chExt cx="0" cy="0"/>
        </a:xfrm>
      </p:grpSpPr>
      <p:sp>
        <p:nvSpPr>
          <p:cNvPr id="683" name="Google Shape;683;gf39c2ebce4_0_235"/>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43</a:t>
            </a:fld>
            <a:endParaRPr/>
          </a:p>
        </p:txBody>
      </p:sp>
      <p:sp>
        <p:nvSpPr>
          <p:cNvPr id="684" name="Google Shape;684;gf39c2ebce4_0_235"/>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b="1">
                <a:solidFill>
                  <a:srgbClr val="0070C0"/>
                </a:solidFill>
                <a:latin typeface="Prompt"/>
                <a:ea typeface="Prompt"/>
                <a:cs typeface="Prompt"/>
                <a:sym typeface="Prompt"/>
              </a:rPr>
              <a:t>3. Report LPG Rolling (ตัวอย่างรายงาน)</a:t>
            </a:r>
            <a:endParaRPr sz="600">
              <a:latin typeface="Prompt"/>
              <a:ea typeface="Prompt"/>
              <a:cs typeface="Prompt"/>
              <a:sym typeface="Prompt"/>
            </a:endParaRPr>
          </a:p>
        </p:txBody>
      </p:sp>
      <p:cxnSp>
        <p:nvCxnSpPr>
          <p:cNvPr id="685" name="Google Shape;685;gf39c2ebce4_0_235"/>
          <p:cNvCxnSpPr/>
          <p:nvPr/>
        </p:nvCxnSpPr>
        <p:spPr>
          <a:xfrm>
            <a:off x="59731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686" name="Google Shape;686;gf39c2ebce4_0_235"/>
          <p:cNvSpPr txBox="1"/>
          <p:nvPr/>
        </p:nvSpPr>
        <p:spPr>
          <a:xfrm>
            <a:off x="351475" y="449657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1</a:t>
            </a:r>
            <a:endParaRPr sz="1500">
              <a:solidFill>
                <a:srgbClr val="888888"/>
              </a:solidFill>
              <a:latin typeface="Prompt"/>
              <a:ea typeface="Prompt"/>
              <a:cs typeface="Prompt"/>
              <a:sym typeface="Prompt"/>
            </a:endParaRPr>
          </a:p>
        </p:txBody>
      </p:sp>
      <p:sp>
        <p:nvSpPr>
          <p:cNvPr id="687" name="Google Shape;687;gf39c2ebce4_0_235"/>
          <p:cNvSpPr txBox="1"/>
          <p:nvPr/>
        </p:nvSpPr>
        <p:spPr>
          <a:xfrm>
            <a:off x="6291950" y="447902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2</a:t>
            </a:r>
            <a:endParaRPr sz="1500">
              <a:solidFill>
                <a:srgbClr val="888888"/>
              </a:solidFill>
              <a:latin typeface="Prompt"/>
              <a:ea typeface="Prompt"/>
              <a:cs typeface="Prompt"/>
              <a:sym typeface="Prompt"/>
            </a:endParaRPr>
          </a:p>
        </p:txBody>
      </p:sp>
      <p:pic>
        <p:nvPicPr>
          <p:cNvPr id="688" name="Google Shape;688;gf39c2ebce4_0_235"/>
          <p:cNvPicPr preferRelativeResize="0"/>
          <p:nvPr/>
        </p:nvPicPr>
        <p:blipFill>
          <a:blip r:embed="rId3">
            <a:alphaModFix/>
          </a:blip>
          <a:stretch>
            <a:fillRect/>
          </a:stretch>
        </p:blipFill>
        <p:spPr>
          <a:xfrm>
            <a:off x="76200" y="995250"/>
            <a:ext cx="5817099" cy="2917900"/>
          </a:xfrm>
          <a:prstGeom prst="rect">
            <a:avLst/>
          </a:prstGeom>
          <a:noFill/>
          <a:ln>
            <a:noFill/>
          </a:ln>
        </p:spPr>
      </p:pic>
      <p:pic>
        <p:nvPicPr>
          <p:cNvPr id="689" name="Google Shape;689;gf39c2ebce4_0_235"/>
          <p:cNvPicPr preferRelativeResize="0"/>
          <p:nvPr/>
        </p:nvPicPr>
        <p:blipFill>
          <a:blip r:embed="rId4">
            <a:alphaModFix/>
          </a:blip>
          <a:stretch>
            <a:fillRect/>
          </a:stretch>
        </p:blipFill>
        <p:spPr>
          <a:xfrm>
            <a:off x="6223325" y="995250"/>
            <a:ext cx="5384401" cy="306929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694"/>
        <p:cNvGrpSpPr/>
        <p:nvPr/>
      </p:nvGrpSpPr>
      <p:grpSpPr>
        <a:xfrm>
          <a:off x="0" y="0"/>
          <a:ext cx="0" cy="0"/>
          <a:chOff x="0" y="0"/>
          <a:chExt cx="0" cy="0"/>
        </a:xfrm>
      </p:grpSpPr>
      <p:sp>
        <p:nvSpPr>
          <p:cNvPr id="695" name="Google Shape;695;gf39c2ebce4_0_79"/>
          <p:cNvSpPr txBox="1">
            <a:spLocks noGrp="1"/>
          </p:cNvSpPr>
          <p:nvPr>
            <p:ph type="body" idx="2"/>
          </p:nvPr>
        </p:nvSpPr>
        <p:spPr>
          <a:xfrm>
            <a:off x="562650" y="4415750"/>
            <a:ext cx="11066700" cy="1978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b="0">
                <a:latin typeface="Prompt"/>
                <a:ea typeface="Prompt"/>
                <a:cs typeface="Prompt"/>
                <a:sym typeface="Prompt"/>
              </a:rPr>
              <a:t>รายละเอียดข้อมูลที่จะต้องออกในรายงานประกอบไปด้วย 5 รายงานย่อย ดังนี้ (แต่ละส่วนหน้าตารูปแบบรายงานและที่มาของข้อมูลไม่เหมือนกัน)</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1. ข้อมูล Ability</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2. Balance ของผลิตภัณฑ์ต่างๆ</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3. ข้อมูลแผนจำหน่าย ล่วงหน้า 12 เดือน</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4. ข้อมูลปรับแผนจำหน่าย ล่วงหน้า 12 เดือน</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5. สรุปแผนจำหน่าย เป็นการเทียบระหว่าง Plan และ Actual เดือนปัจจุบัน</a:t>
            </a: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p:txBody>
      </p:sp>
      <p:sp>
        <p:nvSpPr>
          <p:cNvPr id="696" name="Google Shape;696;gf39c2ebce4_0_79"/>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44</a:t>
            </a:fld>
            <a:endParaRPr/>
          </a:p>
        </p:txBody>
      </p:sp>
      <p:sp>
        <p:nvSpPr>
          <p:cNvPr id="697" name="Google Shape;697;gf39c2ebce4_0_79"/>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4. Report New Balance</a:t>
            </a:r>
            <a:endParaRPr sz="600">
              <a:latin typeface="Prompt"/>
              <a:ea typeface="Prompt"/>
              <a:cs typeface="Prompt"/>
              <a:sym typeface="Prompt"/>
            </a:endParaRPr>
          </a:p>
        </p:txBody>
      </p:sp>
      <p:cxnSp>
        <p:nvCxnSpPr>
          <p:cNvPr id="698" name="Google Shape;698;gf39c2ebce4_0_79"/>
          <p:cNvCxnSpPr/>
          <p:nvPr/>
        </p:nvCxnSpPr>
        <p:spPr>
          <a:xfrm>
            <a:off x="193350" y="4381250"/>
            <a:ext cx="11383200" cy="35100"/>
          </a:xfrm>
          <a:prstGeom prst="straightConnector1">
            <a:avLst/>
          </a:prstGeom>
          <a:noFill/>
          <a:ln w="19050" cap="flat" cmpd="sng">
            <a:solidFill>
              <a:schemeClr val="accent1"/>
            </a:solidFill>
            <a:prstDash val="solid"/>
            <a:round/>
            <a:headEnd type="none" w="med" len="med"/>
            <a:tailEnd type="none" w="med" len="med"/>
          </a:ln>
        </p:spPr>
      </p:cxnSp>
      <p:sp>
        <p:nvSpPr>
          <p:cNvPr id="699" name="Google Shape;699;gf39c2ebce4_0_79"/>
          <p:cNvSpPr txBox="1"/>
          <p:nvPr/>
        </p:nvSpPr>
        <p:spPr>
          <a:xfrm>
            <a:off x="5218425" y="4040550"/>
            <a:ext cx="5384400" cy="3231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a:t>
            </a:r>
            <a:endParaRPr sz="1500">
              <a:solidFill>
                <a:srgbClr val="888888"/>
              </a:solidFill>
              <a:latin typeface="Prompt"/>
              <a:ea typeface="Prompt"/>
              <a:cs typeface="Prompt"/>
              <a:sym typeface="Prompt"/>
            </a:endParaRPr>
          </a:p>
        </p:txBody>
      </p:sp>
      <p:pic>
        <p:nvPicPr>
          <p:cNvPr id="700" name="Google Shape;700;gf39c2ebce4_0_79"/>
          <p:cNvPicPr preferRelativeResize="0"/>
          <p:nvPr/>
        </p:nvPicPr>
        <p:blipFill>
          <a:blip r:embed="rId3">
            <a:alphaModFix/>
          </a:blip>
          <a:stretch>
            <a:fillRect/>
          </a:stretch>
        </p:blipFill>
        <p:spPr>
          <a:xfrm>
            <a:off x="2116850" y="919050"/>
            <a:ext cx="8408069" cy="2969099"/>
          </a:xfrm>
          <a:prstGeom prst="rect">
            <a:avLst/>
          </a:prstGeom>
          <a:noFill/>
          <a:ln>
            <a:noFill/>
          </a:ln>
        </p:spPr>
      </p:pic>
      <p:sp>
        <p:nvSpPr>
          <p:cNvPr id="701" name="Google Shape;701;gf39c2ebce4_0_79"/>
          <p:cNvSpPr txBox="1"/>
          <p:nvPr/>
        </p:nvSpPr>
        <p:spPr>
          <a:xfrm>
            <a:off x="7166725" y="219300"/>
            <a:ext cx="3358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a:solidFill>
                  <a:srgbClr val="FF0000"/>
                </a:solidFill>
                <a:highlight>
                  <a:srgbClr val="FFFF00"/>
                </a:highlight>
                <a:latin typeface="Prompt"/>
                <a:ea typeface="Prompt"/>
                <a:cs typeface="Prompt"/>
                <a:sym typeface="Prompt"/>
              </a:rPr>
              <a:t>52  Manday (Total Report)</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706"/>
        <p:cNvGrpSpPr/>
        <p:nvPr/>
      </p:nvGrpSpPr>
      <p:grpSpPr>
        <a:xfrm>
          <a:off x="0" y="0"/>
          <a:ext cx="0" cy="0"/>
          <a:chOff x="0" y="0"/>
          <a:chExt cx="0" cy="0"/>
        </a:xfrm>
      </p:grpSpPr>
      <p:sp>
        <p:nvSpPr>
          <p:cNvPr id="707" name="Google Shape;707;gf39c2ebce4_0_91"/>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45</a:t>
            </a:fld>
            <a:endParaRPr/>
          </a:p>
        </p:txBody>
      </p:sp>
      <p:sp>
        <p:nvSpPr>
          <p:cNvPr id="708" name="Google Shape;708;gf39c2ebce4_0_91"/>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4. Report New Balance (ตัวอย่างรายงาน)</a:t>
            </a:r>
            <a:endParaRPr sz="600">
              <a:latin typeface="Prompt"/>
              <a:ea typeface="Prompt"/>
              <a:cs typeface="Prompt"/>
              <a:sym typeface="Prompt"/>
            </a:endParaRPr>
          </a:p>
        </p:txBody>
      </p:sp>
      <p:pic>
        <p:nvPicPr>
          <p:cNvPr id="709" name="Google Shape;709;gf39c2ebce4_0_91"/>
          <p:cNvPicPr preferRelativeResize="0"/>
          <p:nvPr/>
        </p:nvPicPr>
        <p:blipFill rotWithShape="1">
          <a:blip r:embed="rId3">
            <a:alphaModFix/>
          </a:blip>
          <a:srcRect r="3428"/>
          <a:stretch/>
        </p:blipFill>
        <p:spPr>
          <a:xfrm>
            <a:off x="82225" y="766650"/>
            <a:ext cx="5653650" cy="3391476"/>
          </a:xfrm>
          <a:prstGeom prst="rect">
            <a:avLst/>
          </a:prstGeom>
          <a:noFill/>
          <a:ln>
            <a:noFill/>
          </a:ln>
        </p:spPr>
      </p:pic>
      <p:pic>
        <p:nvPicPr>
          <p:cNvPr id="710" name="Google Shape;710;gf39c2ebce4_0_91"/>
          <p:cNvPicPr preferRelativeResize="0"/>
          <p:nvPr/>
        </p:nvPicPr>
        <p:blipFill rotWithShape="1">
          <a:blip r:embed="rId4">
            <a:alphaModFix/>
          </a:blip>
          <a:srcRect r="14683"/>
          <a:stretch/>
        </p:blipFill>
        <p:spPr>
          <a:xfrm>
            <a:off x="5927175" y="766650"/>
            <a:ext cx="6264825" cy="3391475"/>
          </a:xfrm>
          <a:prstGeom prst="rect">
            <a:avLst/>
          </a:prstGeom>
          <a:noFill/>
          <a:ln>
            <a:noFill/>
          </a:ln>
        </p:spPr>
      </p:pic>
      <p:cxnSp>
        <p:nvCxnSpPr>
          <p:cNvPr id="711" name="Google Shape;711;gf39c2ebce4_0_91"/>
          <p:cNvCxnSpPr/>
          <p:nvPr/>
        </p:nvCxnSpPr>
        <p:spPr>
          <a:xfrm>
            <a:off x="58969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712" name="Google Shape;712;gf39c2ebce4_0_91"/>
          <p:cNvSpPr txBox="1"/>
          <p:nvPr/>
        </p:nvSpPr>
        <p:spPr>
          <a:xfrm>
            <a:off x="351475" y="449657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1</a:t>
            </a:r>
            <a:endParaRPr sz="1500">
              <a:solidFill>
                <a:srgbClr val="888888"/>
              </a:solidFill>
              <a:latin typeface="Prompt"/>
              <a:ea typeface="Prompt"/>
              <a:cs typeface="Prompt"/>
              <a:sym typeface="Prompt"/>
            </a:endParaRPr>
          </a:p>
        </p:txBody>
      </p:sp>
      <p:sp>
        <p:nvSpPr>
          <p:cNvPr id="713" name="Google Shape;713;gf39c2ebce4_0_91"/>
          <p:cNvSpPr txBox="1"/>
          <p:nvPr/>
        </p:nvSpPr>
        <p:spPr>
          <a:xfrm>
            <a:off x="6291950" y="447902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2</a:t>
            </a:r>
            <a:endParaRPr sz="1500">
              <a:solidFill>
                <a:srgbClr val="888888"/>
              </a:solidFill>
              <a:latin typeface="Prompt"/>
              <a:ea typeface="Prompt"/>
              <a:cs typeface="Prompt"/>
              <a:sym typeface="Promp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718"/>
        <p:cNvGrpSpPr/>
        <p:nvPr/>
      </p:nvGrpSpPr>
      <p:grpSpPr>
        <a:xfrm>
          <a:off x="0" y="0"/>
          <a:ext cx="0" cy="0"/>
          <a:chOff x="0" y="0"/>
          <a:chExt cx="0" cy="0"/>
        </a:xfrm>
      </p:grpSpPr>
      <p:sp>
        <p:nvSpPr>
          <p:cNvPr id="719" name="Google Shape;719;gf39c2ebce4_0_118"/>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46</a:t>
            </a:fld>
            <a:endParaRPr/>
          </a:p>
        </p:txBody>
      </p:sp>
      <p:sp>
        <p:nvSpPr>
          <p:cNvPr id="720" name="Google Shape;720;gf39c2ebce4_0_118"/>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4. Report New Balance (ตัวอย่างรายงาน)(ต่อ)</a:t>
            </a:r>
            <a:endParaRPr sz="600">
              <a:solidFill>
                <a:schemeClr val="dk1"/>
              </a:solidFill>
              <a:latin typeface="Prompt"/>
              <a:ea typeface="Prompt"/>
              <a:cs typeface="Prompt"/>
              <a:sym typeface="Prompt"/>
            </a:endParaRPr>
          </a:p>
          <a:p>
            <a:pPr marL="0" marR="0" lvl="0" indent="0" algn="l" rtl="0">
              <a:spcBef>
                <a:spcPts val="0"/>
              </a:spcBef>
              <a:spcAft>
                <a:spcPts val="0"/>
              </a:spcAft>
              <a:buNone/>
            </a:pPr>
            <a:endParaRPr sz="2400" b="1">
              <a:solidFill>
                <a:srgbClr val="0070C0"/>
              </a:solidFill>
              <a:latin typeface="Prompt"/>
              <a:ea typeface="Prompt"/>
              <a:cs typeface="Prompt"/>
              <a:sym typeface="Prompt"/>
            </a:endParaRPr>
          </a:p>
        </p:txBody>
      </p:sp>
      <p:cxnSp>
        <p:nvCxnSpPr>
          <p:cNvPr id="721" name="Google Shape;721;gf39c2ebce4_0_118"/>
          <p:cNvCxnSpPr/>
          <p:nvPr/>
        </p:nvCxnSpPr>
        <p:spPr>
          <a:xfrm>
            <a:off x="58969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722" name="Google Shape;722;gf39c2ebce4_0_118"/>
          <p:cNvSpPr txBox="1"/>
          <p:nvPr/>
        </p:nvSpPr>
        <p:spPr>
          <a:xfrm>
            <a:off x="351475" y="449657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3</a:t>
            </a:r>
            <a:endParaRPr sz="1500">
              <a:solidFill>
                <a:srgbClr val="888888"/>
              </a:solidFill>
              <a:latin typeface="Prompt"/>
              <a:ea typeface="Prompt"/>
              <a:cs typeface="Prompt"/>
              <a:sym typeface="Prompt"/>
            </a:endParaRPr>
          </a:p>
        </p:txBody>
      </p:sp>
      <p:sp>
        <p:nvSpPr>
          <p:cNvPr id="723" name="Google Shape;723;gf39c2ebce4_0_118"/>
          <p:cNvSpPr txBox="1"/>
          <p:nvPr/>
        </p:nvSpPr>
        <p:spPr>
          <a:xfrm>
            <a:off x="6291950" y="447902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4</a:t>
            </a:r>
            <a:endParaRPr sz="1500">
              <a:solidFill>
                <a:srgbClr val="888888"/>
              </a:solidFill>
              <a:latin typeface="Prompt"/>
              <a:ea typeface="Prompt"/>
              <a:cs typeface="Prompt"/>
              <a:sym typeface="Prompt"/>
            </a:endParaRPr>
          </a:p>
        </p:txBody>
      </p:sp>
      <p:pic>
        <p:nvPicPr>
          <p:cNvPr id="724" name="Google Shape;724;gf39c2ebce4_0_118"/>
          <p:cNvPicPr preferRelativeResize="0"/>
          <p:nvPr/>
        </p:nvPicPr>
        <p:blipFill>
          <a:blip r:embed="rId3">
            <a:alphaModFix/>
          </a:blip>
          <a:stretch>
            <a:fillRect/>
          </a:stretch>
        </p:blipFill>
        <p:spPr>
          <a:xfrm>
            <a:off x="152400" y="919050"/>
            <a:ext cx="5592126" cy="3007717"/>
          </a:xfrm>
          <a:prstGeom prst="rect">
            <a:avLst/>
          </a:prstGeom>
          <a:noFill/>
          <a:ln>
            <a:noFill/>
          </a:ln>
        </p:spPr>
      </p:pic>
      <p:pic>
        <p:nvPicPr>
          <p:cNvPr id="725" name="Google Shape;725;gf39c2ebce4_0_118"/>
          <p:cNvPicPr preferRelativeResize="0"/>
          <p:nvPr/>
        </p:nvPicPr>
        <p:blipFill>
          <a:blip r:embed="rId4">
            <a:alphaModFix/>
          </a:blip>
          <a:stretch>
            <a:fillRect/>
          </a:stretch>
        </p:blipFill>
        <p:spPr>
          <a:xfrm>
            <a:off x="6049325" y="952463"/>
            <a:ext cx="5968677" cy="294089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730"/>
        <p:cNvGrpSpPr/>
        <p:nvPr/>
      </p:nvGrpSpPr>
      <p:grpSpPr>
        <a:xfrm>
          <a:off x="0" y="0"/>
          <a:ext cx="0" cy="0"/>
          <a:chOff x="0" y="0"/>
          <a:chExt cx="0" cy="0"/>
        </a:xfrm>
      </p:grpSpPr>
      <p:sp>
        <p:nvSpPr>
          <p:cNvPr id="731" name="Google Shape;731;gf39c2ebce4_0_131"/>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47</a:t>
            </a:fld>
            <a:endParaRPr/>
          </a:p>
        </p:txBody>
      </p:sp>
      <p:sp>
        <p:nvSpPr>
          <p:cNvPr id="732" name="Google Shape;732;gf39c2ebce4_0_131"/>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4. Report New Balance(ตัวอย่างรายงาน)(ต่อ)</a:t>
            </a:r>
            <a:endParaRPr sz="600">
              <a:solidFill>
                <a:schemeClr val="dk1"/>
              </a:solidFill>
              <a:latin typeface="Prompt"/>
              <a:ea typeface="Prompt"/>
              <a:cs typeface="Prompt"/>
              <a:sym typeface="Prompt"/>
            </a:endParaRPr>
          </a:p>
          <a:p>
            <a:pPr marL="0" marR="0" lvl="0" indent="0" algn="l" rtl="0">
              <a:spcBef>
                <a:spcPts val="0"/>
              </a:spcBef>
              <a:spcAft>
                <a:spcPts val="0"/>
              </a:spcAft>
              <a:buNone/>
            </a:pPr>
            <a:endParaRPr sz="2400" b="1">
              <a:solidFill>
                <a:srgbClr val="0070C0"/>
              </a:solidFill>
              <a:latin typeface="Prompt"/>
              <a:ea typeface="Prompt"/>
              <a:cs typeface="Prompt"/>
              <a:sym typeface="Prompt"/>
            </a:endParaRPr>
          </a:p>
        </p:txBody>
      </p:sp>
      <p:cxnSp>
        <p:nvCxnSpPr>
          <p:cNvPr id="733" name="Google Shape;733;gf39c2ebce4_0_131"/>
          <p:cNvCxnSpPr/>
          <p:nvPr/>
        </p:nvCxnSpPr>
        <p:spPr>
          <a:xfrm>
            <a:off x="58969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734" name="Google Shape;734;gf39c2ebce4_0_131"/>
          <p:cNvSpPr txBox="1"/>
          <p:nvPr/>
        </p:nvSpPr>
        <p:spPr>
          <a:xfrm>
            <a:off x="351475" y="449657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5</a:t>
            </a:r>
            <a:endParaRPr sz="1500">
              <a:solidFill>
                <a:srgbClr val="888888"/>
              </a:solidFill>
              <a:latin typeface="Prompt"/>
              <a:ea typeface="Prompt"/>
              <a:cs typeface="Prompt"/>
              <a:sym typeface="Prompt"/>
            </a:endParaRPr>
          </a:p>
        </p:txBody>
      </p:sp>
      <p:pic>
        <p:nvPicPr>
          <p:cNvPr id="735" name="Google Shape;735;gf39c2ebce4_0_131"/>
          <p:cNvPicPr preferRelativeResize="0"/>
          <p:nvPr/>
        </p:nvPicPr>
        <p:blipFill>
          <a:blip r:embed="rId3">
            <a:alphaModFix/>
          </a:blip>
          <a:stretch>
            <a:fillRect/>
          </a:stretch>
        </p:blipFill>
        <p:spPr>
          <a:xfrm>
            <a:off x="152400" y="919050"/>
            <a:ext cx="5592124" cy="252215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740"/>
        <p:cNvGrpSpPr/>
        <p:nvPr/>
      </p:nvGrpSpPr>
      <p:grpSpPr>
        <a:xfrm>
          <a:off x="0" y="0"/>
          <a:ext cx="0" cy="0"/>
          <a:chOff x="0" y="0"/>
          <a:chExt cx="0" cy="0"/>
        </a:xfrm>
      </p:grpSpPr>
      <p:sp>
        <p:nvSpPr>
          <p:cNvPr id="741" name="Google Shape;741;gf39c2ebce4_0_143"/>
          <p:cNvSpPr txBox="1">
            <a:spLocks noGrp="1"/>
          </p:cNvSpPr>
          <p:nvPr>
            <p:ph type="body" idx="2"/>
          </p:nvPr>
        </p:nvSpPr>
        <p:spPr>
          <a:xfrm>
            <a:off x="562650" y="4415750"/>
            <a:ext cx="11066700" cy="1978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b="0">
                <a:latin typeface="Prompt"/>
                <a:ea typeface="Prompt"/>
                <a:cs typeface="Prompt"/>
                <a:sym typeface="Prompt"/>
              </a:rPr>
              <a:t>รายละเอียดข้อมูลที่จะต้องออกในรายงานประกอบไปด้วย 10 รายงานย่อย ดังนี้ (แต่ละส่วนหน้าตารูปแบบรายงานและที่มาของข้อมูลไม่เหมือนกัน)</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1. ข้อมูล Cost วผก					6. ข้อมูล Revenue</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2. ข้อมูล Reference Price			7. ข้อมูล Margin</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3. ข้อมูล Full Cost					8. ข้อมูล Margin Per Unit</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4. ข้อมูล Selling Price				9. ข้อมูล Full cost W.avg.</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5. ข้อมูล Volume					10. ข้อมูล Selling Price W.avg.</a:t>
            </a: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p:txBody>
      </p:sp>
      <p:sp>
        <p:nvSpPr>
          <p:cNvPr id="742" name="Google Shape;742;gf39c2ebce4_0_143"/>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48</a:t>
            </a:fld>
            <a:endParaRPr/>
          </a:p>
        </p:txBody>
      </p:sp>
      <p:sp>
        <p:nvSpPr>
          <p:cNvPr id="743" name="Google Shape;743;gf39c2ebce4_0_143"/>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5. Report Summary</a:t>
            </a:r>
            <a:endParaRPr sz="600">
              <a:latin typeface="Prompt"/>
              <a:ea typeface="Prompt"/>
              <a:cs typeface="Prompt"/>
              <a:sym typeface="Prompt"/>
            </a:endParaRPr>
          </a:p>
        </p:txBody>
      </p:sp>
      <p:cxnSp>
        <p:nvCxnSpPr>
          <p:cNvPr id="744" name="Google Shape;744;gf39c2ebce4_0_143"/>
          <p:cNvCxnSpPr/>
          <p:nvPr/>
        </p:nvCxnSpPr>
        <p:spPr>
          <a:xfrm>
            <a:off x="193350" y="4381250"/>
            <a:ext cx="11383200" cy="35100"/>
          </a:xfrm>
          <a:prstGeom prst="straightConnector1">
            <a:avLst/>
          </a:prstGeom>
          <a:noFill/>
          <a:ln w="19050" cap="flat" cmpd="sng">
            <a:solidFill>
              <a:schemeClr val="accent1"/>
            </a:solidFill>
            <a:prstDash val="solid"/>
            <a:round/>
            <a:headEnd type="none" w="med" len="med"/>
            <a:tailEnd type="none" w="med" len="med"/>
          </a:ln>
        </p:spPr>
      </p:cxnSp>
      <p:sp>
        <p:nvSpPr>
          <p:cNvPr id="745" name="Google Shape;745;gf39c2ebce4_0_143"/>
          <p:cNvSpPr txBox="1"/>
          <p:nvPr/>
        </p:nvSpPr>
        <p:spPr>
          <a:xfrm>
            <a:off x="5218425" y="4040550"/>
            <a:ext cx="5384400" cy="3231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a:t>
            </a:r>
            <a:endParaRPr sz="1500">
              <a:solidFill>
                <a:srgbClr val="888888"/>
              </a:solidFill>
              <a:latin typeface="Prompt"/>
              <a:ea typeface="Prompt"/>
              <a:cs typeface="Prompt"/>
              <a:sym typeface="Prompt"/>
            </a:endParaRPr>
          </a:p>
        </p:txBody>
      </p:sp>
      <p:pic>
        <p:nvPicPr>
          <p:cNvPr id="746" name="Google Shape;746;gf39c2ebce4_0_143"/>
          <p:cNvPicPr preferRelativeResize="0"/>
          <p:nvPr/>
        </p:nvPicPr>
        <p:blipFill>
          <a:blip r:embed="rId3">
            <a:alphaModFix/>
          </a:blip>
          <a:stretch>
            <a:fillRect/>
          </a:stretch>
        </p:blipFill>
        <p:spPr>
          <a:xfrm>
            <a:off x="1169700" y="919050"/>
            <a:ext cx="9020050" cy="2969100"/>
          </a:xfrm>
          <a:prstGeom prst="rect">
            <a:avLst/>
          </a:prstGeom>
          <a:noFill/>
          <a:ln>
            <a:noFill/>
          </a:ln>
        </p:spPr>
      </p:pic>
      <p:sp>
        <p:nvSpPr>
          <p:cNvPr id="747" name="Google Shape;747;gf39c2ebce4_0_143"/>
          <p:cNvSpPr txBox="1"/>
          <p:nvPr/>
        </p:nvSpPr>
        <p:spPr>
          <a:xfrm>
            <a:off x="7166725" y="219300"/>
            <a:ext cx="3358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a:solidFill>
                  <a:srgbClr val="FF0000"/>
                </a:solidFill>
                <a:highlight>
                  <a:srgbClr val="FFFF00"/>
                </a:highlight>
                <a:latin typeface="Prompt"/>
                <a:ea typeface="Prompt"/>
                <a:cs typeface="Prompt"/>
                <a:sym typeface="Prompt"/>
              </a:rPr>
              <a:t>25  Manday (Total Report)</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752"/>
        <p:cNvGrpSpPr/>
        <p:nvPr/>
      </p:nvGrpSpPr>
      <p:grpSpPr>
        <a:xfrm>
          <a:off x="0" y="0"/>
          <a:ext cx="0" cy="0"/>
          <a:chOff x="0" y="0"/>
          <a:chExt cx="0" cy="0"/>
        </a:xfrm>
      </p:grpSpPr>
      <p:sp>
        <p:nvSpPr>
          <p:cNvPr id="753" name="Google Shape;753;gf39c2ebce4_0_165"/>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49</a:t>
            </a:fld>
            <a:endParaRPr/>
          </a:p>
        </p:txBody>
      </p:sp>
      <p:sp>
        <p:nvSpPr>
          <p:cNvPr id="754" name="Google Shape;754;gf39c2ebce4_0_165"/>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2400" b="1">
                <a:solidFill>
                  <a:srgbClr val="0070C0"/>
                </a:solidFill>
                <a:latin typeface="Prompt"/>
                <a:ea typeface="Prompt"/>
                <a:cs typeface="Prompt"/>
                <a:sym typeface="Prompt"/>
              </a:rPr>
              <a:t> 5. Report Summary(ตัวอย่างรายงาน)</a:t>
            </a:r>
            <a:endParaRPr sz="600">
              <a:solidFill>
                <a:schemeClr val="dk1"/>
              </a:solidFill>
              <a:latin typeface="Prompt"/>
              <a:ea typeface="Prompt"/>
              <a:cs typeface="Prompt"/>
              <a:sym typeface="Prompt"/>
            </a:endParaRPr>
          </a:p>
          <a:p>
            <a:pPr marL="0" lvl="0" indent="0" algn="l" rtl="0">
              <a:spcBef>
                <a:spcPts val="0"/>
              </a:spcBef>
              <a:spcAft>
                <a:spcPts val="0"/>
              </a:spcAft>
              <a:buClr>
                <a:schemeClr val="dk1"/>
              </a:buClr>
              <a:buSzPts val="1100"/>
              <a:buFont typeface="Arial"/>
              <a:buNone/>
            </a:pPr>
            <a:endParaRPr sz="2400" b="1">
              <a:solidFill>
                <a:srgbClr val="0070C0"/>
              </a:solidFill>
              <a:latin typeface="Prompt"/>
              <a:ea typeface="Prompt"/>
              <a:cs typeface="Prompt"/>
              <a:sym typeface="Prompt"/>
            </a:endParaRPr>
          </a:p>
          <a:p>
            <a:pPr marL="0" marR="0" lvl="0" indent="0" algn="l" rtl="0">
              <a:spcBef>
                <a:spcPts val="0"/>
              </a:spcBef>
              <a:spcAft>
                <a:spcPts val="0"/>
              </a:spcAft>
              <a:buNone/>
            </a:pPr>
            <a:endParaRPr sz="2400" b="1">
              <a:solidFill>
                <a:srgbClr val="0070C0"/>
              </a:solidFill>
              <a:latin typeface="Prompt"/>
              <a:ea typeface="Prompt"/>
              <a:cs typeface="Prompt"/>
              <a:sym typeface="Prompt"/>
            </a:endParaRPr>
          </a:p>
        </p:txBody>
      </p:sp>
      <p:cxnSp>
        <p:nvCxnSpPr>
          <p:cNvPr id="755" name="Google Shape;755;gf39c2ebce4_0_165"/>
          <p:cNvCxnSpPr/>
          <p:nvPr/>
        </p:nvCxnSpPr>
        <p:spPr>
          <a:xfrm>
            <a:off x="58969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756" name="Google Shape;756;gf39c2ebce4_0_165"/>
          <p:cNvSpPr txBox="1"/>
          <p:nvPr/>
        </p:nvSpPr>
        <p:spPr>
          <a:xfrm>
            <a:off x="351475" y="449657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1</a:t>
            </a:r>
            <a:endParaRPr sz="1500">
              <a:solidFill>
                <a:srgbClr val="888888"/>
              </a:solidFill>
              <a:latin typeface="Prompt"/>
              <a:ea typeface="Prompt"/>
              <a:cs typeface="Prompt"/>
              <a:sym typeface="Prompt"/>
            </a:endParaRPr>
          </a:p>
        </p:txBody>
      </p:sp>
      <p:sp>
        <p:nvSpPr>
          <p:cNvPr id="757" name="Google Shape;757;gf39c2ebce4_0_165"/>
          <p:cNvSpPr txBox="1"/>
          <p:nvPr/>
        </p:nvSpPr>
        <p:spPr>
          <a:xfrm>
            <a:off x="6291950" y="447902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2</a:t>
            </a:r>
            <a:endParaRPr sz="1500">
              <a:solidFill>
                <a:srgbClr val="888888"/>
              </a:solidFill>
              <a:latin typeface="Prompt"/>
              <a:ea typeface="Prompt"/>
              <a:cs typeface="Prompt"/>
              <a:sym typeface="Prompt"/>
            </a:endParaRPr>
          </a:p>
        </p:txBody>
      </p:sp>
      <p:pic>
        <p:nvPicPr>
          <p:cNvPr id="758" name="Google Shape;758;gf39c2ebce4_0_165"/>
          <p:cNvPicPr preferRelativeResize="0"/>
          <p:nvPr/>
        </p:nvPicPr>
        <p:blipFill>
          <a:blip r:embed="rId3">
            <a:alphaModFix/>
          </a:blip>
          <a:stretch>
            <a:fillRect/>
          </a:stretch>
        </p:blipFill>
        <p:spPr>
          <a:xfrm>
            <a:off x="174000" y="1059375"/>
            <a:ext cx="5561873" cy="2350625"/>
          </a:xfrm>
          <a:prstGeom prst="rect">
            <a:avLst/>
          </a:prstGeom>
          <a:noFill/>
          <a:ln>
            <a:noFill/>
          </a:ln>
        </p:spPr>
      </p:pic>
      <p:pic>
        <p:nvPicPr>
          <p:cNvPr id="759" name="Google Shape;759;gf39c2ebce4_0_165"/>
          <p:cNvPicPr preferRelativeResize="0"/>
          <p:nvPr/>
        </p:nvPicPr>
        <p:blipFill>
          <a:blip r:embed="rId4">
            <a:alphaModFix/>
          </a:blip>
          <a:stretch>
            <a:fillRect/>
          </a:stretch>
        </p:blipFill>
        <p:spPr>
          <a:xfrm>
            <a:off x="6049325" y="1059375"/>
            <a:ext cx="5968675" cy="23506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114175a90cd_0_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5</a:t>
            </a:fld>
            <a:endParaRPr/>
          </a:p>
        </p:txBody>
      </p:sp>
      <p:sp>
        <p:nvSpPr>
          <p:cNvPr id="177" name="Google Shape;177;g114175a90cd_0_0"/>
          <p:cNvSpPr txBox="1">
            <a:spLocks noGrp="1"/>
          </p:cNvSpPr>
          <p:nvPr>
            <p:ph type="body" idx="2"/>
          </p:nvPr>
        </p:nvSpPr>
        <p:spPr>
          <a:xfrm>
            <a:off x="222537" y="161581"/>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a:t>Function ที่เพิ่มเติม เทียบจาก Menu ที่มีการเปลี่ยนแปลง</a:t>
            </a:r>
            <a:endParaRPr/>
          </a:p>
        </p:txBody>
      </p:sp>
      <p:pic>
        <p:nvPicPr>
          <p:cNvPr id="178" name="Google Shape;178;g114175a90cd_0_0"/>
          <p:cNvPicPr preferRelativeResize="0"/>
          <p:nvPr/>
        </p:nvPicPr>
        <p:blipFill>
          <a:blip r:embed="rId3">
            <a:alphaModFix/>
          </a:blip>
          <a:stretch>
            <a:fillRect/>
          </a:stretch>
        </p:blipFill>
        <p:spPr>
          <a:xfrm>
            <a:off x="10693550" y="5901291"/>
            <a:ext cx="1275950" cy="950175"/>
          </a:xfrm>
          <a:prstGeom prst="rect">
            <a:avLst/>
          </a:prstGeom>
          <a:noFill/>
          <a:ln>
            <a:noFill/>
          </a:ln>
        </p:spPr>
      </p:pic>
      <p:sp>
        <p:nvSpPr>
          <p:cNvPr id="179" name="Google Shape;179;g114175a90cd_0_0"/>
          <p:cNvSpPr txBox="1"/>
          <p:nvPr/>
        </p:nvSpPr>
        <p:spPr>
          <a:xfrm>
            <a:off x="-2661150" y="6068575"/>
            <a:ext cx="388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ahoma"/>
                <a:ea typeface="Tahoma"/>
                <a:cs typeface="Tahoma"/>
                <a:sym typeface="Tahoma"/>
              </a:rPr>
              <a:t>Scope ที่เพิ่ม และ จำนวนที่ลด</a:t>
            </a:r>
            <a:endParaRPr>
              <a:latin typeface="Tahoma"/>
              <a:ea typeface="Tahoma"/>
              <a:cs typeface="Tahoma"/>
              <a:sym typeface="Tahoma"/>
            </a:endParaRPr>
          </a:p>
          <a:p>
            <a:pPr marL="0" lvl="0" indent="0" algn="l" rtl="0">
              <a:spcBef>
                <a:spcPts val="0"/>
              </a:spcBef>
              <a:spcAft>
                <a:spcPts val="0"/>
              </a:spcAft>
              <a:buNone/>
            </a:pPr>
            <a:r>
              <a:rPr lang="en-US">
                <a:latin typeface="Tahoma"/>
                <a:ea typeface="Tahoma"/>
                <a:cs typeface="Tahoma"/>
                <a:sym typeface="Tahoma"/>
              </a:rPr>
              <a:t> </a:t>
            </a:r>
            <a:endParaRPr>
              <a:latin typeface="Tahoma"/>
              <a:ea typeface="Tahoma"/>
              <a:cs typeface="Tahoma"/>
              <a:sym typeface="Tahoma"/>
            </a:endParaRPr>
          </a:p>
        </p:txBody>
      </p:sp>
      <p:pic>
        <p:nvPicPr>
          <p:cNvPr id="180" name="Google Shape;180;g114175a90cd_0_0"/>
          <p:cNvPicPr preferRelativeResize="0"/>
          <p:nvPr/>
        </p:nvPicPr>
        <p:blipFill rotWithShape="1">
          <a:blip r:embed="rId4">
            <a:alphaModFix/>
          </a:blip>
          <a:srcRect r="12967" b="3437"/>
          <a:stretch/>
        </p:blipFill>
        <p:spPr>
          <a:xfrm>
            <a:off x="222525" y="607400"/>
            <a:ext cx="11746975" cy="52820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764"/>
        <p:cNvGrpSpPr/>
        <p:nvPr/>
      </p:nvGrpSpPr>
      <p:grpSpPr>
        <a:xfrm>
          <a:off x="0" y="0"/>
          <a:ext cx="0" cy="0"/>
          <a:chOff x="0" y="0"/>
          <a:chExt cx="0" cy="0"/>
        </a:xfrm>
      </p:grpSpPr>
      <p:sp>
        <p:nvSpPr>
          <p:cNvPr id="765" name="Google Shape;765;gf39c2ebce4_0_178"/>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50</a:t>
            </a:fld>
            <a:endParaRPr/>
          </a:p>
        </p:txBody>
      </p:sp>
      <p:sp>
        <p:nvSpPr>
          <p:cNvPr id="766" name="Google Shape;766;gf39c2ebce4_0_178"/>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b="1">
                <a:solidFill>
                  <a:srgbClr val="0070C0"/>
                </a:solidFill>
                <a:latin typeface="Prompt"/>
                <a:ea typeface="Prompt"/>
                <a:cs typeface="Prompt"/>
                <a:sym typeface="Prompt"/>
              </a:rPr>
              <a:t> 5. Report Summary(ตัวอย่างรายงาน) (ต่อ)</a:t>
            </a:r>
            <a:endParaRPr sz="600">
              <a:solidFill>
                <a:schemeClr val="dk1"/>
              </a:solidFill>
              <a:latin typeface="Prompt"/>
              <a:ea typeface="Prompt"/>
              <a:cs typeface="Prompt"/>
              <a:sym typeface="Prompt"/>
            </a:endParaRPr>
          </a:p>
          <a:p>
            <a:pPr marL="0" lvl="0" indent="0" algn="l" rtl="0">
              <a:spcBef>
                <a:spcPts val="0"/>
              </a:spcBef>
              <a:spcAft>
                <a:spcPts val="0"/>
              </a:spcAft>
              <a:buNone/>
            </a:pPr>
            <a:endParaRPr sz="2400" b="1">
              <a:solidFill>
                <a:srgbClr val="0070C0"/>
              </a:solidFill>
              <a:latin typeface="Prompt"/>
              <a:ea typeface="Prompt"/>
              <a:cs typeface="Prompt"/>
              <a:sym typeface="Prompt"/>
            </a:endParaRPr>
          </a:p>
          <a:p>
            <a:pPr marL="0" marR="0" lvl="0" indent="0" algn="l" rtl="0">
              <a:spcBef>
                <a:spcPts val="0"/>
              </a:spcBef>
              <a:spcAft>
                <a:spcPts val="0"/>
              </a:spcAft>
              <a:buNone/>
            </a:pPr>
            <a:endParaRPr sz="2400" b="1">
              <a:solidFill>
                <a:srgbClr val="0070C0"/>
              </a:solidFill>
              <a:latin typeface="Prompt"/>
              <a:ea typeface="Prompt"/>
              <a:cs typeface="Prompt"/>
              <a:sym typeface="Prompt"/>
            </a:endParaRPr>
          </a:p>
        </p:txBody>
      </p:sp>
      <p:cxnSp>
        <p:nvCxnSpPr>
          <p:cNvPr id="767" name="Google Shape;767;gf39c2ebce4_0_178"/>
          <p:cNvCxnSpPr/>
          <p:nvPr/>
        </p:nvCxnSpPr>
        <p:spPr>
          <a:xfrm>
            <a:off x="60493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768" name="Google Shape;768;gf39c2ebce4_0_178"/>
          <p:cNvSpPr txBox="1"/>
          <p:nvPr/>
        </p:nvSpPr>
        <p:spPr>
          <a:xfrm>
            <a:off x="351475" y="4496575"/>
            <a:ext cx="53844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3-10</a:t>
            </a:r>
            <a:endParaRPr sz="1500">
              <a:solidFill>
                <a:srgbClr val="888888"/>
              </a:solidFill>
              <a:latin typeface="Prompt"/>
              <a:ea typeface="Prompt"/>
              <a:cs typeface="Prompt"/>
              <a:sym typeface="Prompt"/>
            </a:endParaRPr>
          </a:p>
          <a:p>
            <a:pPr marL="0" marR="0" lvl="0" indent="0" algn="ctr" rtl="0">
              <a:spcBef>
                <a:spcPts val="0"/>
              </a:spcBef>
              <a:spcAft>
                <a:spcPts val="0"/>
              </a:spcAft>
              <a:buNone/>
            </a:pPr>
            <a:r>
              <a:rPr lang="en-US" sz="1500">
                <a:solidFill>
                  <a:srgbClr val="888888"/>
                </a:solidFill>
                <a:latin typeface="Prompt"/>
                <a:ea typeface="Prompt"/>
                <a:cs typeface="Prompt"/>
                <a:sym typeface="Prompt"/>
              </a:rPr>
              <a:t>รูปแบบรายงานคล้ายกันแต่ข้อมูลที่นำมาออกรายงานเป็นคนละส่วน</a:t>
            </a:r>
            <a:endParaRPr sz="1500">
              <a:solidFill>
                <a:srgbClr val="888888"/>
              </a:solidFill>
              <a:latin typeface="Prompt"/>
              <a:ea typeface="Prompt"/>
              <a:cs typeface="Prompt"/>
              <a:sym typeface="Prompt"/>
            </a:endParaRPr>
          </a:p>
        </p:txBody>
      </p:sp>
      <p:pic>
        <p:nvPicPr>
          <p:cNvPr id="769" name="Google Shape;769;gf39c2ebce4_0_178"/>
          <p:cNvPicPr preferRelativeResize="0"/>
          <p:nvPr/>
        </p:nvPicPr>
        <p:blipFill>
          <a:blip r:embed="rId3">
            <a:alphaModFix/>
          </a:blip>
          <a:stretch>
            <a:fillRect/>
          </a:stretch>
        </p:blipFill>
        <p:spPr>
          <a:xfrm>
            <a:off x="247625" y="1059375"/>
            <a:ext cx="5592101" cy="23696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774"/>
        <p:cNvGrpSpPr/>
        <p:nvPr/>
      </p:nvGrpSpPr>
      <p:grpSpPr>
        <a:xfrm>
          <a:off x="0" y="0"/>
          <a:ext cx="0" cy="0"/>
          <a:chOff x="0" y="0"/>
          <a:chExt cx="0" cy="0"/>
        </a:xfrm>
      </p:grpSpPr>
      <p:sp>
        <p:nvSpPr>
          <p:cNvPr id="775" name="Google Shape;775;g114175a90cd_0_83"/>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51</a:t>
            </a:fld>
            <a:endParaRPr/>
          </a:p>
        </p:txBody>
      </p:sp>
      <p:sp>
        <p:nvSpPr>
          <p:cNvPr id="776" name="Google Shape;776;g114175a90cd_0_83"/>
          <p:cNvSpPr txBox="1">
            <a:spLocks noGrp="1"/>
          </p:cNvSpPr>
          <p:nvPr>
            <p:ph type="body" idx="2"/>
          </p:nvPr>
        </p:nvSpPr>
        <p:spPr>
          <a:xfrm>
            <a:off x="527387" y="33265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a:t>Manday หลังจาก Confirm Requirement ทั้งหมด</a:t>
            </a:r>
            <a:endParaRPr/>
          </a:p>
        </p:txBody>
      </p:sp>
      <p:graphicFrame>
        <p:nvGraphicFramePr>
          <p:cNvPr id="777" name="Google Shape;777;g114175a90cd_0_83"/>
          <p:cNvGraphicFramePr/>
          <p:nvPr/>
        </p:nvGraphicFramePr>
        <p:xfrm>
          <a:off x="353025" y="1149725"/>
          <a:ext cx="3000000" cy="3000000"/>
        </p:xfrm>
        <a:graphic>
          <a:graphicData uri="http://schemas.openxmlformats.org/drawingml/2006/table">
            <a:tbl>
              <a:tblPr>
                <a:noFill/>
                <a:tableStyleId>{DEBFE9FD-C6BE-46A2-871C-7A142FC30F83}</a:tableStyleId>
              </a:tblPr>
              <a:tblGrid>
                <a:gridCol w="1826350">
                  <a:extLst>
                    <a:ext uri="{9D8B030D-6E8A-4147-A177-3AD203B41FA5}">
                      <a16:colId xmlns:a16="http://schemas.microsoft.com/office/drawing/2014/main" val="20000"/>
                    </a:ext>
                  </a:extLst>
                </a:gridCol>
                <a:gridCol w="1225775">
                  <a:extLst>
                    <a:ext uri="{9D8B030D-6E8A-4147-A177-3AD203B41FA5}">
                      <a16:colId xmlns:a16="http://schemas.microsoft.com/office/drawing/2014/main" val="20001"/>
                    </a:ext>
                  </a:extLst>
                </a:gridCol>
                <a:gridCol w="1225775">
                  <a:extLst>
                    <a:ext uri="{9D8B030D-6E8A-4147-A177-3AD203B41FA5}">
                      <a16:colId xmlns:a16="http://schemas.microsoft.com/office/drawing/2014/main" val="20002"/>
                    </a:ext>
                  </a:extLst>
                </a:gridCol>
              </a:tblGrid>
              <a:tr h="355650">
                <a:tc rowSpan="2">
                  <a:txBody>
                    <a:bodyPr/>
                    <a:lstStyle/>
                    <a:p>
                      <a:pPr marL="0" lvl="0" indent="0" algn="ctr" rtl="0">
                        <a:lnSpc>
                          <a:spcPct val="115000"/>
                        </a:lnSpc>
                        <a:spcBef>
                          <a:spcPts val="0"/>
                        </a:spcBef>
                        <a:spcAft>
                          <a:spcPts val="0"/>
                        </a:spcAft>
                        <a:buNone/>
                      </a:pPr>
                      <a:r>
                        <a:rPr lang="en-US" b="1">
                          <a:solidFill>
                            <a:srgbClr val="FCFDFD"/>
                          </a:solidFill>
                        </a:rPr>
                        <a:t>Resource</a:t>
                      </a:r>
                      <a:endParaRPr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b="1">
                          <a:solidFill>
                            <a:srgbClr val="FCFDFD"/>
                          </a:solidFill>
                        </a:rPr>
                        <a:t>Manday</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355650">
                <a:tc vMerge="1">
                  <a:txBody>
                    <a:bodyPr/>
                    <a:lstStyle/>
                    <a:p>
                      <a:endParaRPr lang="en-US"/>
                    </a:p>
                  </a:txBody>
                  <a:tcPr/>
                </a:tc>
                <a:tc>
                  <a:txBody>
                    <a:bodyPr/>
                    <a:lstStyle/>
                    <a:p>
                      <a:pPr marL="0" lvl="0" indent="0" algn="ctr" rtl="0">
                        <a:lnSpc>
                          <a:spcPct val="115000"/>
                        </a:lnSpc>
                        <a:spcBef>
                          <a:spcPts val="0"/>
                        </a:spcBef>
                        <a:spcAft>
                          <a:spcPts val="0"/>
                        </a:spcAft>
                        <a:buNone/>
                      </a:pPr>
                      <a:r>
                        <a:rPr lang="en-US" b="1">
                          <a:solidFill>
                            <a:srgbClr val="FCFDFD"/>
                          </a:solidFill>
                        </a:rPr>
                        <a:t>เดิม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b="1">
                          <a:solidFill>
                            <a:srgbClr val="FCFDFD"/>
                          </a:solidFill>
                        </a:rPr>
                        <a:t>ใหม่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355650">
                <a:tc>
                  <a:txBody>
                    <a:bodyPr/>
                    <a:lstStyle/>
                    <a:p>
                      <a:pPr marL="0" lvl="0" indent="0" algn="l" rtl="0">
                        <a:lnSpc>
                          <a:spcPct val="115000"/>
                        </a:lnSpc>
                        <a:spcBef>
                          <a:spcPts val="0"/>
                        </a:spcBef>
                        <a:spcAft>
                          <a:spcPts val="0"/>
                        </a:spcAft>
                        <a:buNone/>
                      </a:pPr>
                      <a:r>
                        <a:rPr lang="en-US"/>
                        <a:t>PM</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25</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124</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55650">
                <a:tc>
                  <a:txBody>
                    <a:bodyPr/>
                    <a:lstStyle/>
                    <a:p>
                      <a:pPr marL="0" lvl="0" indent="0" algn="l" rtl="0">
                        <a:lnSpc>
                          <a:spcPct val="115000"/>
                        </a:lnSpc>
                        <a:spcBef>
                          <a:spcPts val="0"/>
                        </a:spcBef>
                        <a:spcAft>
                          <a:spcPts val="0"/>
                        </a:spcAft>
                        <a:buNone/>
                      </a:pPr>
                      <a:r>
                        <a:rPr lang="en-US"/>
                        <a:t>Dev Web</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123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594</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55650">
                <a:tc>
                  <a:txBody>
                    <a:bodyPr/>
                    <a:lstStyle/>
                    <a:p>
                      <a:pPr marL="0" lvl="0" indent="0" algn="l" rtl="0">
                        <a:lnSpc>
                          <a:spcPct val="115000"/>
                        </a:lnSpc>
                        <a:spcBef>
                          <a:spcPts val="0"/>
                        </a:spcBef>
                        <a:spcAft>
                          <a:spcPts val="0"/>
                        </a:spcAft>
                        <a:buNone/>
                      </a:pPr>
                      <a:r>
                        <a:rPr lang="en-US"/>
                        <a:t>Dev Model</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34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55650">
                <a:tc>
                  <a:txBody>
                    <a:bodyPr/>
                    <a:lstStyle/>
                    <a:p>
                      <a:pPr marL="0" lvl="0" indent="0" algn="l" rtl="0">
                        <a:lnSpc>
                          <a:spcPct val="115000"/>
                        </a:lnSpc>
                        <a:spcBef>
                          <a:spcPts val="0"/>
                        </a:spcBef>
                        <a:spcAft>
                          <a:spcPts val="0"/>
                        </a:spcAft>
                        <a:buNone/>
                      </a:pPr>
                      <a:r>
                        <a:rPr lang="en-US"/>
                        <a:t>Smart Price</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0</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55650">
                <a:tc>
                  <a:txBody>
                    <a:bodyPr/>
                    <a:lstStyle/>
                    <a:p>
                      <a:pPr marL="0" lvl="0" indent="0" algn="l" rtl="0">
                        <a:lnSpc>
                          <a:spcPct val="115000"/>
                        </a:lnSpc>
                        <a:spcBef>
                          <a:spcPts val="0"/>
                        </a:spcBef>
                        <a:spcAft>
                          <a:spcPts val="0"/>
                        </a:spcAft>
                        <a:buNone/>
                      </a:pPr>
                      <a:r>
                        <a:rPr lang="en-US"/>
                        <a:t>BA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160</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55650">
                <a:tc>
                  <a:txBody>
                    <a:bodyPr/>
                    <a:lstStyle/>
                    <a:p>
                      <a:pPr marL="0" lvl="0" indent="0" algn="l" rtl="0">
                        <a:lnSpc>
                          <a:spcPct val="115000"/>
                        </a:lnSpc>
                        <a:spcBef>
                          <a:spcPts val="0"/>
                        </a:spcBef>
                        <a:spcAft>
                          <a:spcPts val="0"/>
                        </a:spcAft>
                        <a:buNone/>
                      </a:pPr>
                      <a:r>
                        <a:rPr lang="en-US"/>
                        <a:t>SA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26</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175</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55650">
                <a:tc>
                  <a:txBody>
                    <a:bodyPr/>
                    <a:lstStyle/>
                    <a:p>
                      <a:pPr marL="0" lvl="0" indent="0" algn="l" rtl="0">
                        <a:lnSpc>
                          <a:spcPct val="115000"/>
                        </a:lnSpc>
                        <a:spcBef>
                          <a:spcPts val="0"/>
                        </a:spcBef>
                        <a:spcAft>
                          <a:spcPts val="0"/>
                        </a:spcAft>
                        <a:buNone/>
                      </a:pPr>
                      <a:r>
                        <a:rPr lang="en-US"/>
                        <a:t>Tester</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176</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55650">
                <a:tc>
                  <a:txBody>
                    <a:bodyPr/>
                    <a:lstStyle/>
                    <a:p>
                      <a:pPr marL="0" lvl="0" indent="0" algn="l" rtl="0">
                        <a:lnSpc>
                          <a:spcPct val="115000"/>
                        </a:lnSpc>
                        <a:spcBef>
                          <a:spcPts val="0"/>
                        </a:spcBef>
                        <a:spcAft>
                          <a:spcPts val="0"/>
                        </a:spcAft>
                        <a:buNone/>
                      </a:pPr>
                      <a:r>
                        <a:rPr lang="en-US"/>
                        <a:t>Infra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55650">
                <a:tc>
                  <a:txBody>
                    <a:bodyPr/>
                    <a:lstStyle/>
                    <a:p>
                      <a:pPr marL="0" lvl="0" indent="0" algn="r" rtl="0">
                        <a:lnSpc>
                          <a:spcPct val="115000"/>
                        </a:lnSpc>
                        <a:spcBef>
                          <a:spcPts val="0"/>
                        </a:spcBef>
                        <a:spcAft>
                          <a:spcPts val="0"/>
                        </a:spcAft>
                        <a:buNone/>
                      </a:pPr>
                      <a:r>
                        <a:rPr lang="en-US" b="1"/>
                        <a:t>Total</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259</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1375</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10"/>
                  </a:ext>
                </a:extLst>
              </a:tr>
            </a:tbl>
          </a:graphicData>
        </a:graphic>
      </p:graphicFrame>
      <p:graphicFrame>
        <p:nvGraphicFramePr>
          <p:cNvPr id="778" name="Google Shape;778;g114175a90cd_0_83"/>
          <p:cNvGraphicFramePr/>
          <p:nvPr/>
        </p:nvGraphicFramePr>
        <p:xfrm>
          <a:off x="6086475" y="1263125"/>
          <a:ext cx="3000000" cy="3000000"/>
        </p:xfrm>
        <a:graphic>
          <a:graphicData uri="http://schemas.openxmlformats.org/drawingml/2006/table">
            <a:tbl>
              <a:tblPr>
                <a:noFill/>
                <a:tableStyleId>{DEBFE9FD-C6BE-46A2-871C-7A142FC30F83}</a:tableStyleId>
              </a:tblPr>
              <a:tblGrid>
                <a:gridCol w="1835875">
                  <a:extLst>
                    <a:ext uri="{9D8B030D-6E8A-4147-A177-3AD203B41FA5}">
                      <a16:colId xmlns:a16="http://schemas.microsoft.com/office/drawing/2014/main" val="20000"/>
                    </a:ext>
                  </a:extLst>
                </a:gridCol>
                <a:gridCol w="1232125">
                  <a:extLst>
                    <a:ext uri="{9D8B030D-6E8A-4147-A177-3AD203B41FA5}">
                      <a16:colId xmlns:a16="http://schemas.microsoft.com/office/drawing/2014/main" val="20001"/>
                    </a:ext>
                  </a:extLst>
                </a:gridCol>
                <a:gridCol w="1232125">
                  <a:extLst>
                    <a:ext uri="{9D8B030D-6E8A-4147-A177-3AD203B41FA5}">
                      <a16:colId xmlns:a16="http://schemas.microsoft.com/office/drawing/2014/main" val="20002"/>
                    </a:ext>
                  </a:extLst>
                </a:gridCol>
                <a:gridCol w="1232125">
                  <a:extLst>
                    <a:ext uri="{9D8B030D-6E8A-4147-A177-3AD203B41FA5}">
                      <a16:colId xmlns:a16="http://schemas.microsoft.com/office/drawing/2014/main" val="20003"/>
                    </a:ext>
                  </a:extLst>
                </a:gridCol>
              </a:tblGrid>
              <a:tr h="229900">
                <a:tc rowSpan="2">
                  <a:txBody>
                    <a:bodyPr/>
                    <a:lstStyle/>
                    <a:p>
                      <a:pPr marL="0" lvl="0" indent="0" algn="ctr" rtl="0">
                        <a:lnSpc>
                          <a:spcPct val="115000"/>
                        </a:lnSpc>
                        <a:spcBef>
                          <a:spcPts val="0"/>
                        </a:spcBef>
                        <a:spcAft>
                          <a:spcPts val="0"/>
                        </a:spcAft>
                        <a:buNone/>
                      </a:pPr>
                      <a:r>
                        <a:rPr lang="en-US" sz="1200" b="1">
                          <a:solidFill>
                            <a:srgbClr val="FCFDFD"/>
                          </a:solidFill>
                        </a:rPr>
                        <a:t>Type group</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rowSpan="2">
                  <a:txBody>
                    <a:bodyPr/>
                    <a:lstStyle/>
                    <a:p>
                      <a:pPr marL="0" lvl="0" indent="0" algn="ctr" rtl="0">
                        <a:lnSpc>
                          <a:spcPct val="115000"/>
                        </a:lnSpc>
                        <a:spcBef>
                          <a:spcPts val="0"/>
                        </a:spcBef>
                        <a:spcAft>
                          <a:spcPts val="0"/>
                        </a:spcAft>
                        <a:buNone/>
                      </a:pPr>
                      <a:r>
                        <a:rPr lang="en-US" sz="1200" b="1">
                          <a:solidFill>
                            <a:srgbClr val="FCFDFD"/>
                          </a:solidFill>
                        </a:rPr>
                        <a:t>Scope เดิม</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sz="1200" b="1">
                          <a:solidFill>
                            <a:srgbClr val="FCFDFD"/>
                          </a:solidFill>
                        </a:rPr>
                        <a:t>Dev Manday</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240350">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200" b="1">
                          <a:solidFill>
                            <a:srgbClr val="FCFDFD"/>
                          </a:solidFill>
                        </a:rPr>
                        <a:t>เดิม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200" b="1">
                          <a:solidFill>
                            <a:srgbClr val="FCFDFD"/>
                          </a:solidFill>
                        </a:rPr>
                        <a:t>ใหม่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281950">
                <a:tc>
                  <a:txBody>
                    <a:bodyPr/>
                    <a:lstStyle/>
                    <a:p>
                      <a:pPr marL="0" lvl="0" indent="0" algn="l" rtl="0">
                        <a:lnSpc>
                          <a:spcPct val="115000"/>
                        </a:lnSpc>
                        <a:spcBef>
                          <a:spcPts val="0"/>
                        </a:spcBef>
                        <a:spcAft>
                          <a:spcPts val="0"/>
                        </a:spcAft>
                        <a:buNone/>
                      </a:pPr>
                      <a:r>
                        <a:rPr lang="en-US" sz="1200"/>
                        <a:t>Login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81950">
                <a:tc>
                  <a:txBody>
                    <a:bodyPr/>
                    <a:lstStyle/>
                    <a:p>
                      <a:pPr marL="0" lvl="0" indent="0" algn="l" rtl="0">
                        <a:lnSpc>
                          <a:spcPct val="115000"/>
                        </a:lnSpc>
                        <a:spcBef>
                          <a:spcPts val="0"/>
                        </a:spcBef>
                        <a:spcAft>
                          <a:spcPts val="0"/>
                        </a:spcAft>
                        <a:buNone/>
                      </a:pPr>
                      <a:r>
                        <a:rPr lang="en-US" sz="1200"/>
                        <a:t>Master</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60</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81950">
                <a:tc>
                  <a:txBody>
                    <a:bodyPr/>
                    <a:lstStyle/>
                    <a:p>
                      <a:pPr marL="0" lvl="0" indent="0" algn="l" rtl="0">
                        <a:lnSpc>
                          <a:spcPct val="115000"/>
                        </a:lnSpc>
                        <a:spcBef>
                          <a:spcPts val="0"/>
                        </a:spcBef>
                        <a:spcAft>
                          <a:spcPts val="0"/>
                        </a:spcAft>
                        <a:buNone/>
                      </a:pPr>
                      <a:r>
                        <a:rPr lang="en-US" sz="1200"/>
                        <a:t>System</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29900">
                <a:tc>
                  <a:txBody>
                    <a:bodyPr/>
                    <a:lstStyle/>
                    <a:p>
                      <a:pPr marL="0" lvl="0" indent="0" algn="l" rtl="0">
                        <a:lnSpc>
                          <a:spcPct val="115000"/>
                        </a:lnSpc>
                        <a:spcBef>
                          <a:spcPts val="0"/>
                        </a:spcBef>
                        <a:spcAft>
                          <a:spcPts val="0"/>
                        </a:spcAft>
                        <a:buNone/>
                      </a:pPr>
                      <a:r>
                        <a:rPr lang="en-US" sz="1200"/>
                        <a:t>Transaction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Import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406</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59950">
                <a:tc>
                  <a:txBody>
                    <a:bodyPr/>
                    <a:lstStyle/>
                    <a:p>
                      <a:pPr marL="0" lvl="0" indent="0" algn="l" rtl="0">
                        <a:lnSpc>
                          <a:spcPct val="115000"/>
                        </a:lnSpc>
                        <a:spcBef>
                          <a:spcPts val="0"/>
                        </a:spcBef>
                        <a:spcAft>
                          <a:spcPts val="0"/>
                        </a:spcAft>
                        <a:buNone/>
                      </a:pPr>
                      <a:r>
                        <a:rPr lang="en-US" sz="1200"/>
                        <a:t>Report (Export to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Export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140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115</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29900">
                <a:tc gridSpan="2">
                  <a:txBody>
                    <a:bodyPr/>
                    <a:lstStyle/>
                    <a:p>
                      <a:pPr marL="0" lvl="0" indent="0" algn="r" rtl="0">
                        <a:lnSpc>
                          <a:spcPct val="115000"/>
                        </a:lnSpc>
                        <a:spcBef>
                          <a:spcPts val="0"/>
                        </a:spcBef>
                        <a:spcAft>
                          <a:spcPts val="0"/>
                        </a:spcAft>
                        <a:buNone/>
                      </a:pPr>
                      <a:r>
                        <a:rPr lang="en-US" sz="1200" b="1"/>
                        <a:t>Total</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hMerge="1">
                  <a:txBody>
                    <a:bodyPr/>
                    <a:lstStyle/>
                    <a:p>
                      <a:endParaRPr lang="en-US"/>
                    </a:p>
                  </a:txBody>
                  <a:tcPr/>
                </a:tc>
                <a:tc>
                  <a:txBody>
                    <a:bodyPr/>
                    <a:lstStyle/>
                    <a:p>
                      <a:pPr marL="0" lvl="0" indent="0" algn="r" rtl="0">
                        <a:lnSpc>
                          <a:spcPct val="115000"/>
                        </a:lnSpc>
                        <a:spcBef>
                          <a:spcPts val="0"/>
                        </a:spcBef>
                        <a:spcAft>
                          <a:spcPts val="0"/>
                        </a:spcAft>
                        <a:buNone/>
                      </a:pPr>
                      <a:r>
                        <a:rPr lang="en-US" sz="1200" b="1"/>
                        <a:t>193</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a:txBody>
                    <a:bodyPr/>
                    <a:lstStyle/>
                    <a:p>
                      <a:pPr marL="0" lvl="0" indent="0" algn="r" rtl="0">
                        <a:lnSpc>
                          <a:spcPct val="115000"/>
                        </a:lnSpc>
                        <a:spcBef>
                          <a:spcPts val="0"/>
                        </a:spcBef>
                        <a:spcAft>
                          <a:spcPts val="0"/>
                        </a:spcAft>
                        <a:buNone/>
                      </a:pPr>
                      <a:r>
                        <a:rPr lang="en-US" sz="1200" b="1"/>
                        <a:t>594</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7"/>
                  </a:ext>
                </a:extLst>
              </a:tr>
            </a:tbl>
          </a:graphicData>
        </a:graphic>
      </p:graphicFrame>
      <p:sp>
        <p:nvSpPr>
          <p:cNvPr id="779" name="Google Shape;779;g114175a90cd_0_83"/>
          <p:cNvSpPr/>
          <p:nvPr/>
        </p:nvSpPr>
        <p:spPr>
          <a:xfrm>
            <a:off x="3975400" y="2216675"/>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0" name="Google Shape;780;g114175a90cd_0_83"/>
          <p:cNvCxnSpPr>
            <a:stCxn id="779" idx="6"/>
          </p:cNvCxnSpPr>
          <p:nvPr/>
        </p:nvCxnSpPr>
        <p:spPr>
          <a:xfrm rot="10800000" flipH="1">
            <a:off x="4719400" y="2100575"/>
            <a:ext cx="1278600" cy="296100"/>
          </a:xfrm>
          <a:prstGeom prst="straightConnector1">
            <a:avLst/>
          </a:prstGeom>
          <a:noFill/>
          <a:ln w="9525" cap="flat" cmpd="sng">
            <a:solidFill>
              <a:schemeClr val="accent2"/>
            </a:solidFill>
            <a:prstDash val="solid"/>
            <a:round/>
            <a:headEnd type="none" w="med" len="med"/>
            <a:tailEnd type="triangle" w="med" len="med"/>
          </a:ln>
        </p:spPr>
      </p:cxnSp>
      <p:sp>
        <p:nvSpPr>
          <p:cNvPr id="781" name="Google Shape;781;g114175a90cd_0_83"/>
          <p:cNvSpPr/>
          <p:nvPr/>
        </p:nvSpPr>
        <p:spPr>
          <a:xfrm>
            <a:off x="3975400" y="2576675"/>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2" name="Google Shape;782;g114175a90cd_0_83"/>
          <p:cNvCxnSpPr/>
          <p:nvPr/>
        </p:nvCxnSpPr>
        <p:spPr>
          <a:xfrm>
            <a:off x="4719400" y="2793175"/>
            <a:ext cx="1406400" cy="1240800"/>
          </a:xfrm>
          <a:prstGeom prst="straightConnector1">
            <a:avLst/>
          </a:prstGeom>
          <a:noFill/>
          <a:ln w="9525" cap="flat" cmpd="sng">
            <a:solidFill>
              <a:schemeClr val="accent2"/>
            </a:solidFill>
            <a:prstDash val="solid"/>
            <a:round/>
            <a:headEnd type="none" w="med" len="med"/>
            <a:tailEnd type="triangle" w="med" len="med"/>
          </a:ln>
        </p:spPr>
      </p:cxnSp>
      <p:sp>
        <p:nvSpPr>
          <p:cNvPr id="783" name="Google Shape;783;g114175a90cd_0_83"/>
          <p:cNvSpPr/>
          <p:nvPr/>
        </p:nvSpPr>
        <p:spPr>
          <a:xfrm>
            <a:off x="11010725" y="3069000"/>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84" name="Google Shape;784;g114175a90cd_0_83"/>
          <p:cNvGraphicFramePr/>
          <p:nvPr/>
        </p:nvGraphicFramePr>
        <p:xfrm>
          <a:off x="6086450" y="4143225"/>
          <a:ext cx="3000000" cy="3000000"/>
        </p:xfrm>
        <a:graphic>
          <a:graphicData uri="http://schemas.openxmlformats.org/drawingml/2006/table">
            <a:tbl>
              <a:tblPr>
                <a:noFill/>
                <a:tableStyleId>{DEBFE9FD-C6BE-46A2-871C-7A142FC30F83}</a:tableStyleId>
              </a:tblPr>
              <a:tblGrid>
                <a:gridCol w="1383075">
                  <a:extLst>
                    <a:ext uri="{9D8B030D-6E8A-4147-A177-3AD203B41FA5}">
                      <a16:colId xmlns:a16="http://schemas.microsoft.com/office/drawing/2014/main" val="20000"/>
                    </a:ext>
                  </a:extLst>
                </a:gridCol>
                <a:gridCol w="1383075">
                  <a:extLst>
                    <a:ext uri="{9D8B030D-6E8A-4147-A177-3AD203B41FA5}">
                      <a16:colId xmlns:a16="http://schemas.microsoft.com/office/drawing/2014/main" val="20001"/>
                    </a:ext>
                  </a:extLst>
                </a:gridCol>
                <a:gridCol w="1383075">
                  <a:extLst>
                    <a:ext uri="{9D8B030D-6E8A-4147-A177-3AD203B41FA5}">
                      <a16:colId xmlns:a16="http://schemas.microsoft.com/office/drawing/2014/main" val="20002"/>
                    </a:ext>
                  </a:extLst>
                </a:gridCol>
                <a:gridCol w="1383075">
                  <a:extLst>
                    <a:ext uri="{9D8B030D-6E8A-4147-A177-3AD203B41FA5}">
                      <a16:colId xmlns:a16="http://schemas.microsoft.com/office/drawing/2014/main" val="20003"/>
                    </a:ext>
                  </a:extLst>
                </a:gridCol>
              </a:tblGrid>
              <a:tr h="200025">
                <a:tc rowSpan="2">
                  <a:txBody>
                    <a:bodyPr/>
                    <a:lstStyle/>
                    <a:p>
                      <a:pPr marL="0" lvl="0" indent="0" algn="ctr" rtl="0">
                        <a:lnSpc>
                          <a:spcPct val="115000"/>
                        </a:lnSpc>
                        <a:spcBef>
                          <a:spcPts val="0"/>
                        </a:spcBef>
                        <a:spcAft>
                          <a:spcPts val="0"/>
                        </a:spcAft>
                        <a:buNone/>
                      </a:pPr>
                      <a:r>
                        <a:rPr lang="en-US" sz="1200" b="1">
                          <a:solidFill>
                            <a:srgbClr val="FCFDFD"/>
                          </a:solidFill>
                        </a:rPr>
                        <a:t>Resource</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sz="1200" b="1">
                          <a:solidFill>
                            <a:srgbClr val="FCFDFD"/>
                          </a:solidFill>
                        </a:rPr>
                        <a:t>Dev Manday</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tc rowSpan="2">
                  <a:txBody>
                    <a:bodyPr/>
                    <a:lstStyle/>
                    <a:p>
                      <a:pPr marL="0" lvl="0" indent="0" algn="ctr" rtl="0">
                        <a:lnSpc>
                          <a:spcPct val="115000"/>
                        </a:lnSpc>
                        <a:spcBef>
                          <a:spcPts val="0"/>
                        </a:spcBef>
                        <a:spcAft>
                          <a:spcPts val="0"/>
                        </a:spcAft>
                        <a:buNone/>
                      </a:pPr>
                      <a:r>
                        <a:rPr lang="en-US" sz="1200" b="1">
                          <a:solidFill>
                            <a:srgbClr val="FCFDFD"/>
                          </a:solidFill>
                        </a:rPr>
                        <a:t>Total</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0"/>
                  </a:ext>
                </a:extLst>
              </a:tr>
              <a:tr h="219075">
                <a:tc vMerge="1">
                  <a:txBody>
                    <a:bodyPr/>
                    <a:lstStyle/>
                    <a:p>
                      <a:endParaRPr lang="en-US"/>
                    </a:p>
                  </a:txBody>
                  <a:tcPr/>
                </a:tc>
                <a:tc>
                  <a:txBody>
                    <a:bodyPr/>
                    <a:lstStyle/>
                    <a:p>
                      <a:pPr marL="0" lvl="0" indent="0" algn="ctr" rtl="0">
                        <a:lnSpc>
                          <a:spcPct val="115000"/>
                        </a:lnSpc>
                        <a:spcBef>
                          <a:spcPts val="0"/>
                        </a:spcBef>
                        <a:spcAft>
                          <a:spcPts val="0"/>
                        </a:spcAft>
                        <a:buNone/>
                      </a:pPr>
                      <a:r>
                        <a:rPr lang="en-US" sz="1200" b="1">
                          <a:solidFill>
                            <a:srgbClr val="FCFDFD"/>
                          </a:solidFill>
                        </a:rPr>
                        <a:t>เดิม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200" b="1">
                          <a:solidFill>
                            <a:srgbClr val="FCFDFD"/>
                          </a:solidFill>
                        </a:rPr>
                        <a:t>ใหม่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CCCCCC"/>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vMerge="1">
                  <a:txBody>
                    <a:bodyPr/>
                    <a:lstStyle/>
                    <a:p>
                      <a:endParaRPr lang="en-US"/>
                    </a:p>
                  </a:txBody>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US" sz="1200"/>
                        <a:t>Optimize Model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34</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87</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b="1"/>
                        <a:t>121</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2"/>
                  </a:ext>
                </a:extLst>
              </a:tr>
            </a:tbl>
          </a:graphicData>
        </a:graphic>
      </p:graphicFrame>
      <p:sp>
        <p:nvSpPr>
          <p:cNvPr id="785" name="Google Shape;785;g114175a90cd_0_83"/>
          <p:cNvSpPr/>
          <p:nvPr/>
        </p:nvSpPr>
        <p:spPr>
          <a:xfrm>
            <a:off x="11010725" y="4638513"/>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790"/>
        <p:cNvGrpSpPr/>
        <p:nvPr/>
      </p:nvGrpSpPr>
      <p:grpSpPr>
        <a:xfrm>
          <a:off x="0" y="0"/>
          <a:ext cx="0" cy="0"/>
          <a:chOff x="0" y="0"/>
          <a:chExt cx="0" cy="0"/>
        </a:xfrm>
      </p:grpSpPr>
      <p:sp>
        <p:nvSpPr>
          <p:cNvPr id="791" name="Google Shape;791;g114175a90cd_0_52"/>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52</a:t>
            </a:fld>
            <a:endParaRPr/>
          </a:p>
        </p:txBody>
      </p:sp>
      <p:sp>
        <p:nvSpPr>
          <p:cNvPr id="792" name="Google Shape;792;g114175a90cd_0_52"/>
          <p:cNvSpPr txBox="1">
            <a:spLocks noGrp="1"/>
          </p:cNvSpPr>
          <p:nvPr>
            <p:ph type="body" idx="2"/>
          </p:nvPr>
        </p:nvSpPr>
        <p:spPr>
          <a:xfrm>
            <a:off x="527387" y="33265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a:t>Manday หลังจาก Confirm Requirement ทั้งหมด</a:t>
            </a:r>
            <a:endParaRPr/>
          </a:p>
        </p:txBody>
      </p:sp>
      <p:graphicFrame>
        <p:nvGraphicFramePr>
          <p:cNvPr id="793" name="Google Shape;793;g114175a90cd_0_52"/>
          <p:cNvGraphicFramePr/>
          <p:nvPr/>
        </p:nvGraphicFramePr>
        <p:xfrm>
          <a:off x="353025" y="921125"/>
          <a:ext cx="3000000" cy="3000000"/>
        </p:xfrm>
        <a:graphic>
          <a:graphicData uri="http://schemas.openxmlformats.org/drawingml/2006/table">
            <a:tbl>
              <a:tblPr>
                <a:noFill/>
                <a:tableStyleId>{DEBFE9FD-C6BE-46A2-871C-7A142FC30F83}</a:tableStyleId>
              </a:tblPr>
              <a:tblGrid>
                <a:gridCol w="1826350">
                  <a:extLst>
                    <a:ext uri="{9D8B030D-6E8A-4147-A177-3AD203B41FA5}">
                      <a16:colId xmlns:a16="http://schemas.microsoft.com/office/drawing/2014/main" val="20000"/>
                    </a:ext>
                  </a:extLst>
                </a:gridCol>
                <a:gridCol w="1225775">
                  <a:extLst>
                    <a:ext uri="{9D8B030D-6E8A-4147-A177-3AD203B41FA5}">
                      <a16:colId xmlns:a16="http://schemas.microsoft.com/office/drawing/2014/main" val="20001"/>
                    </a:ext>
                  </a:extLst>
                </a:gridCol>
                <a:gridCol w="1225775">
                  <a:extLst>
                    <a:ext uri="{9D8B030D-6E8A-4147-A177-3AD203B41FA5}">
                      <a16:colId xmlns:a16="http://schemas.microsoft.com/office/drawing/2014/main" val="20002"/>
                    </a:ext>
                  </a:extLst>
                </a:gridCol>
              </a:tblGrid>
              <a:tr h="355650">
                <a:tc rowSpan="2">
                  <a:txBody>
                    <a:bodyPr/>
                    <a:lstStyle/>
                    <a:p>
                      <a:pPr marL="0" lvl="0" indent="0" algn="ctr" rtl="0">
                        <a:lnSpc>
                          <a:spcPct val="115000"/>
                        </a:lnSpc>
                        <a:spcBef>
                          <a:spcPts val="0"/>
                        </a:spcBef>
                        <a:spcAft>
                          <a:spcPts val="0"/>
                        </a:spcAft>
                        <a:buNone/>
                      </a:pPr>
                      <a:r>
                        <a:rPr lang="en-US" b="1">
                          <a:solidFill>
                            <a:srgbClr val="FCFDFD"/>
                          </a:solidFill>
                        </a:rPr>
                        <a:t>Resource</a:t>
                      </a:r>
                      <a:endParaRPr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b="1">
                          <a:solidFill>
                            <a:srgbClr val="FCFDFD"/>
                          </a:solidFill>
                        </a:rPr>
                        <a:t>Manday</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355650">
                <a:tc vMerge="1">
                  <a:txBody>
                    <a:bodyPr/>
                    <a:lstStyle/>
                    <a:p>
                      <a:endParaRPr lang="en-US"/>
                    </a:p>
                  </a:txBody>
                  <a:tcPr/>
                </a:tc>
                <a:tc>
                  <a:txBody>
                    <a:bodyPr/>
                    <a:lstStyle/>
                    <a:p>
                      <a:pPr marL="0" lvl="0" indent="0" algn="ctr" rtl="0">
                        <a:lnSpc>
                          <a:spcPct val="115000"/>
                        </a:lnSpc>
                        <a:spcBef>
                          <a:spcPts val="0"/>
                        </a:spcBef>
                        <a:spcAft>
                          <a:spcPts val="0"/>
                        </a:spcAft>
                        <a:buNone/>
                      </a:pPr>
                      <a:r>
                        <a:rPr lang="en-US" b="1">
                          <a:solidFill>
                            <a:srgbClr val="FCFDFD"/>
                          </a:solidFill>
                        </a:rPr>
                        <a:t>เดิม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b="1">
                          <a:solidFill>
                            <a:srgbClr val="FCFDFD"/>
                          </a:solidFill>
                        </a:rPr>
                        <a:t>ใหม่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355650">
                <a:tc>
                  <a:txBody>
                    <a:bodyPr/>
                    <a:lstStyle/>
                    <a:p>
                      <a:pPr marL="0" lvl="0" indent="0" algn="l" rtl="0">
                        <a:lnSpc>
                          <a:spcPct val="115000"/>
                        </a:lnSpc>
                        <a:spcBef>
                          <a:spcPts val="0"/>
                        </a:spcBef>
                        <a:spcAft>
                          <a:spcPts val="0"/>
                        </a:spcAft>
                        <a:buNone/>
                      </a:pPr>
                      <a:r>
                        <a:rPr lang="en-US"/>
                        <a:t>PM</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25</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124</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55650">
                <a:tc>
                  <a:txBody>
                    <a:bodyPr/>
                    <a:lstStyle/>
                    <a:p>
                      <a:pPr marL="0" lvl="0" indent="0" algn="l" rtl="0">
                        <a:lnSpc>
                          <a:spcPct val="115000"/>
                        </a:lnSpc>
                        <a:spcBef>
                          <a:spcPts val="0"/>
                        </a:spcBef>
                        <a:spcAft>
                          <a:spcPts val="0"/>
                        </a:spcAft>
                        <a:buNone/>
                      </a:pPr>
                      <a:r>
                        <a:rPr lang="en-US"/>
                        <a:t>Dev Web</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123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594</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55650">
                <a:tc>
                  <a:txBody>
                    <a:bodyPr/>
                    <a:lstStyle/>
                    <a:p>
                      <a:pPr marL="0" lvl="0" indent="0" algn="l" rtl="0">
                        <a:lnSpc>
                          <a:spcPct val="115000"/>
                        </a:lnSpc>
                        <a:spcBef>
                          <a:spcPts val="0"/>
                        </a:spcBef>
                        <a:spcAft>
                          <a:spcPts val="0"/>
                        </a:spcAft>
                        <a:buNone/>
                      </a:pPr>
                      <a:r>
                        <a:rPr lang="en-US"/>
                        <a:t>Dev Model</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34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55650">
                <a:tc>
                  <a:txBody>
                    <a:bodyPr/>
                    <a:lstStyle/>
                    <a:p>
                      <a:pPr marL="0" lvl="0" indent="0" algn="l" rtl="0">
                        <a:lnSpc>
                          <a:spcPct val="115000"/>
                        </a:lnSpc>
                        <a:spcBef>
                          <a:spcPts val="0"/>
                        </a:spcBef>
                        <a:spcAft>
                          <a:spcPts val="0"/>
                        </a:spcAft>
                        <a:buNone/>
                      </a:pPr>
                      <a:r>
                        <a:rPr lang="en-US"/>
                        <a:t>Smart Price</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0</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55650">
                <a:tc>
                  <a:txBody>
                    <a:bodyPr/>
                    <a:lstStyle/>
                    <a:p>
                      <a:pPr marL="0" lvl="0" indent="0" algn="l" rtl="0">
                        <a:lnSpc>
                          <a:spcPct val="115000"/>
                        </a:lnSpc>
                        <a:spcBef>
                          <a:spcPts val="0"/>
                        </a:spcBef>
                        <a:spcAft>
                          <a:spcPts val="0"/>
                        </a:spcAft>
                        <a:buNone/>
                      </a:pPr>
                      <a:r>
                        <a:rPr lang="en-US"/>
                        <a:t>BA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160</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55650">
                <a:tc>
                  <a:txBody>
                    <a:bodyPr/>
                    <a:lstStyle/>
                    <a:p>
                      <a:pPr marL="0" lvl="0" indent="0" algn="l" rtl="0">
                        <a:lnSpc>
                          <a:spcPct val="115000"/>
                        </a:lnSpc>
                        <a:spcBef>
                          <a:spcPts val="0"/>
                        </a:spcBef>
                        <a:spcAft>
                          <a:spcPts val="0"/>
                        </a:spcAft>
                        <a:buNone/>
                      </a:pPr>
                      <a:r>
                        <a:rPr lang="en-US"/>
                        <a:t>SA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26</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175</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55650">
                <a:tc>
                  <a:txBody>
                    <a:bodyPr/>
                    <a:lstStyle/>
                    <a:p>
                      <a:pPr marL="0" lvl="0" indent="0" algn="l" rtl="0">
                        <a:lnSpc>
                          <a:spcPct val="115000"/>
                        </a:lnSpc>
                        <a:spcBef>
                          <a:spcPts val="0"/>
                        </a:spcBef>
                        <a:spcAft>
                          <a:spcPts val="0"/>
                        </a:spcAft>
                        <a:buNone/>
                      </a:pPr>
                      <a:r>
                        <a:rPr lang="en-US"/>
                        <a:t>Tester</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176</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55650">
                <a:tc>
                  <a:txBody>
                    <a:bodyPr/>
                    <a:lstStyle/>
                    <a:p>
                      <a:pPr marL="0" lvl="0" indent="0" algn="l" rtl="0">
                        <a:lnSpc>
                          <a:spcPct val="115000"/>
                        </a:lnSpc>
                        <a:spcBef>
                          <a:spcPts val="0"/>
                        </a:spcBef>
                        <a:spcAft>
                          <a:spcPts val="0"/>
                        </a:spcAft>
                        <a:buNone/>
                      </a:pPr>
                      <a:r>
                        <a:rPr lang="en-US"/>
                        <a:t>Infra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55650">
                <a:tc>
                  <a:txBody>
                    <a:bodyPr/>
                    <a:lstStyle/>
                    <a:p>
                      <a:pPr marL="0" lvl="0" indent="0" algn="r" rtl="0">
                        <a:lnSpc>
                          <a:spcPct val="115000"/>
                        </a:lnSpc>
                        <a:spcBef>
                          <a:spcPts val="0"/>
                        </a:spcBef>
                        <a:spcAft>
                          <a:spcPts val="0"/>
                        </a:spcAft>
                        <a:buNone/>
                      </a:pPr>
                      <a:r>
                        <a:rPr lang="en-US" b="1"/>
                        <a:t>Total</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259</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1375</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10"/>
                  </a:ext>
                </a:extLst>
              </a:tr>
            </a:tbl>
          </a:graphicData>
        </a:graphic>
      </p:graphicFrame>
      <p:graphicFrame>
        <p:nvGraphicFramePr>
          <p:cNvPr id="794" name="Google Shape;794;g114175a90cd_0_52"/>
          <p:cNvGraphicFramePr/>
          <p:nvPr/>
        </p:nvGraphicFramePr>
        <p:xfrm>
          <a:off x="6086475" y="871800"/>
          <a:ext cx="3000000" cy="3000000"/>
        </p:xfrm>
        <a:graphic>
          <a:graphicData uri="http://schemas.openxmlformats.org/drawingml/2006/table">
            <a:tbl>
              <a:tblPr>
                <a:noFill/>
                <a:tableStyleId>{DEBFE9FD-C6BE-46A2-871C-7A142FC30F83}</a:tableStyleId>
              </a:tblPr>
              <a:tblGrid>
                <a:gridCol w="1835875">
                  <a:extLst>
                    <a:ext uri="{9D8B030D-6E8A-4147-A177-3AD203B41FA5}">
                      <a16:colId xmlns:a16="http://schemas.microsoft.com/office/drawing/2014/main" val="20000"/>
                    </a:ext>
                  </a:extLst>
                </a:gridCol>
                <a:gridCol w="1232125">
                  <a:extLst>
                    <a:ext uri="{9D8B030D-6E8A-4147-A177-3AD203B41FA5}">
                      <a16:colId xmlns:a16="http://schemas.microsoft.com/office/drawing/2014/main" val="20001"/>
                    </a:ext>
                  </a:extLst>
                </a:gridCol>
                <a:gridCol w="1232125">
                  <a:extLst>
                    <a:ext uri="{9D8B030D-6E8A-4147-A177-3AD203B41FA5}">
                      <a16:colId xmlns:a16="http://schemas.microsoft.com/office/drawing/2014/main" val="20002"/>
                    </a:ext>
                  </a:extLst>
                </a:gridCol>
                <a:gridCol w="1232125">
                  <a:extLst>
                    <a:ext uri="{9D8B030D-6E8A-4147-A177-3AD203B41FA5}">
                      <a16:colId xmlns:a16="http://schemas.microsoft.com/office/drawing/2014/main" val="20003"/>
                    </a:ext>
                  </a:extLst>
                </a:gridCol>
              </a:tblGrid>
              <a:tr h="229900">
                <a:tc rowSpan="2">
                  <a:txBody>
                    <a:bodyPr/>
                    <a:lstStyle/>
                    <a:p>
                      <a:pPr marL="0" lvl="0" indent="0" algn="ctr" rtl="0">
                        <a:lnSpc>
                          <a:spcPct val="115000"/>
                        </a:lnSpc>
                        <a:spcBef>
                          <a:spcPts val="0"/>
                        </a:spcBef>
                        <a:spcAft>
                          <a:spcPts val="0"/>
                        </a:spcAft>
                        <a:buNone/>
                      </a:pPr>
                      <a:r>
                        <a:rPr lang="en-US" sz="1200" b="1">
                          <a:solidFill>
                            <a:srgbClr val="FCFDFD"/>
                          </a:solidFill>
                        </a:rPr>
                        <a:t>Type group</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rowSpan="2">
                  <a:txBody>
                    <a:bodyPr/>
                    <a:lstStyle/>
                    <a:p>
                      <a:pPr marL="0" lvl="0" indent="0" algn="ctr" rtl="0">
                        <a:lnSpc>
                          <a:spcPct val="115000"/>
                        </a:lnSpc>
                        <a:spcBef>
                          <a:spcPts val="0"/>
                        </a:spcBef>
                        <a:spcAft>
                          <a:spcPts val="0"/>
                        </a:spcAft>
                        <a:buNone/>
                      </a:pPr>
                      <a:r>
                        <a:rPr lang="en-US" sz="1200" b="1">
                          <a:solidFill>
                            <a:srgbClr val="FCFDFD"/>
                          </a:solidFill>
                        </a:rPr>
                        <a:t>Scope เดิม</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sz="1200" b="1">
                          <a:solidFill>
                            <a:srgbClr val="FCFDFD"/>
                          </a:solidFill>
                        </a:rPr>
                        <a:t>Dev Manday</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240350">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200" b="1">
                          <a:solidFill>
                            <a:srgbClr val="FCFDFD"/>
                          </a:solidFill>
                        </a:rPr>
                        <a:t>เดิม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200" b="1">
                          <a:solidFill>
                            <a:srgbClr val="FCFDFD"/>
                          </a:solidFill>
                        </a:rPr>
                        <a:t>ใหม่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281950">
                <a:tc>
                  <a:txBody>
                    <a:bodyPr/>
                    <a:lstStyle/>
                    <a:p>
                      <a:pPr marL="0" lvl="0" indent="0" algn="l" rtl="0">
                        <a:lnSpc>
                          <a:spcPct val="115000"/>
                        </a:lnSpc>
                        <a:spcBef>
                          <a:spcPts val="0"/>
                        </a:spcBef>
                        <a:spcAft>
                          <a:spcPts val="0"/>
                        </a:spcAft>
                        <a:buNone/>
                      </a:pPr>
                      <a:r>
                        <a:rPr lang="en-US" sz="1200"/>
                        <a:t>Login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81950">
                <a:tc>
                  <a:txBody>
                    <a:bodyPr/>
                    <a:lstStyle/>
                    <a:p>
                      <a:pPr marL="0" lvl="0" indent="0" algn="l" rtl="0">
                        <a:lnSpc>
                          <a:spcPct val="115000"/>
                        </a:lnSpc>
                        <a:spcBef>
                          <a:spcPts val="0"/>
                        </a:spcBef>
                        <a:spcAft>
                          <a:spcPts val="0"/>
                        </a:spcAft>
                        <a:buNone/>
                      </a:pPr>
                      <a:r>
                        <a:rPr lang="en-US" sz="1200"/>
                        <a:t>Master</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60</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81950">
                <a:tc>
                  <a:txBody>
                    <a:bodyPr/>
                    <a:lstStyle/>
                    <a:p>
                      <a:pPr marL="0" lvl="0" indent="0" algn="l" rtl="0">
                        <a:lnSpc>
                          <a:spcPct val="115000"/>
                        </a:lnSpc>
                        <a:spcBef>
                          <a:spcPts val="0"/>
                        </a:spcBef>
                        <a:spcAft>
                          <a:spcPts val="0"/>
                        </a:spcAft>
                        <a:buNone/>
                      </a:pPr>
                      <a:r>
                        <a:rPr lang="en-US" sz="1200"/>
                        <a:t>System</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29900">
                <a:tc>
                  <a:txBody>
                    <a:bodyPr/>
                    <a:lstStyle/>
                    <a:p>
                      <a:pPr marL="0" lvl="0" indent="0" algn="l" rtl="0">
                        <a:lnSpc>
                          <a:spcPct val="115000"/>
                        </a:lnSpc>
                        <a:spcBef>
                          <a:spcPts val="0"/>
                        </a:spcBef>
                        <a:spcAft>
                          <a:spcPts val="0"/>
                        </a:spcAft>
                        <a:buNone/>
                      </a:pPr>
                      <a:r>
                        <a:rPr lang="en-US" sz="1200"/>
                        <a:t>Transaction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Import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406</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59950">
                <a:tc>
                  <a:txBody>
                    <a:bodyPr/>
                    <a:lstStyle/>
                    <a:p>
                      <a:pPr marL="0" lvl="0" indent="0" algn="l" rtl="0">
                        <a:lnSpc>
                          <a:spcPct val="115000"/>
                        </a:lnSpc>
                        <a:spcBef>
                          <a:spcPts val="0"/>
                        </a:spcBef>
                        <a:spcAft>
                          <a:spcPts val="0"/>
                        </a:spcAft>
                        <a:buNone/>
                      </a:pPr>
                      <a:r>
                        <a:rPr lang="en-US" sz="1200"/>
                        <a:t>Report (Export to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Export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140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115</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29900">
                <a:tc gridSpan="2">
                  <a:txBody>
                    <a:bodyPr/>
                    <a:lstStyle/>
                    <a:p>
                      <a:pPr marL="0" lvl="0" indent="0" algn="r" rtl="0">
                        <a:lnSpc>
                          <a:spcPct val="115000"/>
                        </a:lnSpc>
                        <a:spcBef>
                          <a:spcPts val="0"/>
                        </a:spcBef>
                        <a:spcAft>
                          <a:spcPts val="0"/>
                        </a:spcAft>
                        <a:buNone/>
                      </a:pPr>
                      <a:r>
                        <a:rPr lang="en-US" sz="1200" b="1"/>
                        <a:t>Total</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hMerge="1">
                  <a:txBody>
                    <a:bodyPr/>
                    <a:lstStyle/>
                    <a:p>
                      <a:endParaRPr lang="en-US"/>
                    </a:p>
                  </a:txBody>
                  <a:tcPr/>
                </a:tc>
                <a:tc>
                  <a:txBody>
                    <a:bodyPr/>
                    <a:lstStyle/>
                    <a:p>
                      <a:pPr marL="0" lvl="0" indent="0" algn="r" rtl="0">
                        <a:lnSpc>
                          <a:spcPct val="115000"/>
                        </a:lnSpc>
                        <a:spcBef>
                          <a:spcPts val="0"/>
                        </a:spcBef>
                        <a:spcAft>
                          <a:spcPts val="0"/>
                        </a:spcAft>
                        <a:buNone/>
                      </a:pPr>
                      <a:r>
                        <a:rPr lang="en-US" sz="1200" b="1"/>
                        <a:t>193</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a:txBody>
                    <a:bodyPr/>
                    <a:lstStyle/>
                    <a:p>
                      <a:pPr marL="0" lvl="0" indent="0" algn="r" rtl="0">
                        <a:lnSpc>
                          <a:spcPct val="115000"/>
                        </a:lnSpc>
                        <a:spcBef>
                          <a:spcPts val="0"/>
                        </a:spcBef>
                        <a:spcAft>
                          <a:spcPts val="0"/>
                        </a:spcAft>
                        <a:buNone/>
                      </a:pPr>
                      <a:r>
                        <a:rPr lang="en-US" sz="1200" b="1"/>
                        <a:t>594</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7"/>
                  </a:ext>
                </a:extLst>
              </a:tr>
            </a:tbl>
          </a:graphicData>
        </a:graphic>
      </p:graphicFrame>
      <p:sp>
        <p:nvSpPr>
          <p:cNvPr id="795" name="Google Shape;795;g114175a90cd_0_52"/>
          <p:cNvSpPr/>
          <p:nvPr/>
        </p:nvSpPr>
        <p:spPr>
          <a:xfrm>
            <a:off x="3975400" y="1988075"/>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6" name="Google Shape;796;g114175a90cd_0_52"/>
          <p:cNvCxnSpPr>
            <a:stCxn id="795" idx="6"/>
          </p:cNvCxnSpPr>
          <p:nvPr/>
        </p:nvCxnSpPr>
        <p:spPr>
          <a:xfrm rot="10800000" flipH="1">
            <a:off x="4719400" y="1871975"/>
            <a:ext cx="1278600" cy="296100"/>
          </a:xfrm>
          <a:prstGeom prst="straightConnector1">
            <a:avLst/>
          </a:prstGeom>
          <a:noFill/>
          <a:ln w="9525" cap="flat" cmpd="sng">
            <a:solidFill>
              <a:schemeClr val="accent2"/>
            </a:solidFill>
            <a:prstDash val="solid"/>
            <a:round/>
            <a:headEnd type="none" w="med" len="med"/>
            <a:tailEnd type="triangle" w="med" len="med"/>
          </a:ln>
        </p:spPr>
      </p:cxnSp>
      <p:graphicFrame>
        <p:nvGraphicFramePr>
          <p:cNvPr id="797" name="Google Shape;797;g114175a90cd_0_52"/>
          <p:cNvGraphicFramePr/>
          <p:nvPr/>
        </p:nvGraphicFramePr>
        <p:xfrm>
          <a:off x="5045975" y="3257488"/>
          <a:ext cx="3000000" cy="3000000"/>
        </p:xfrm>
        <a:graphic>
          <a:graphicData uri="http://schemas.openxmlformats.org/drawingml/2006/table">
            <a:tbl>
              <a:tblPr>
                <a:noFill/>
                <a:tableStyleId>{DEBFE9FD-C6BE-46A2-871C-7A142FC30F83}</a:tableStyleId>
              </a:tblPr>
              <a:tblGrid>
                <a:gridCol w="4105275">
                  <a:extLst>
                    <a:ext uri="{9D8B030D-6E8A-4147-A177-3AD203B41FA5}">
                      <a16:colId xmlns:a16="http://schemas.microsoft.com/office/drawing/2014/main" val="20000"/>
                    </a:ext>
                  </a:extLst>
                </a:gridCol>
                <a:gridCol w="1847850">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tblGrid>
              <a:tr h="219075">
                <a:tc>
                  <a:txBody>
                    <a:bodyPr/>
                    <a:lstStyle/>
                    <a:p>
                      <a:pPr marL="0" lvl="0" indent="0" algn="ctr" rtl="0">
                        <a:lnSpc>
                          <a:spcPct val="115000"/>
                        </a:lnSpc>
                        <a:spcBef>
                          <a:spcPts val="0"/>
                        </a:spcBef>
                        <a:spcAft>
                          <a:spcPts val="0"/>
                        </a:spcAft>
                        <a:buNone/>
                      </a:pPr>
                      <a:r>
                        <a:rPr lang="en-US" sz="1000" b="1">
                          <a:solidFill>
                            <a:srgbClr val="FCFDFD"/>
                          </a:solidFill>
                        </a:rPr>
                        <a:t>Model ChangeTopic</a:t>
                      </a:r>
                      <a:endParaRPr sz="10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000" b="1">
                          <a:solidFill>
                            <a:srgbClr val="FCFDFD"/>
                          </a:solidFill>
                        </a:rPr>
                        <a:t>Effect area</a:t>
                      </a:r>
                      <a:endParaRPr sz="10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000" b="1">
                          <a:solidFill>
                            <a:srgbClr val="FCFDFD"/>
                          </a:solidFill>
                        </a:rPr>
                        <a:t>Manday เพิ่มเติม</a:t>
                      </a:r>
                      <a:endParaRPr sz="10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0"/>
                  </a:ext>
                </a:extLst>
              </a:tr>
              <a:tr h="219075">
                <a:tc>
                  <a:txBody>
                    <a:bodyPr/>
                    <a:lstStyle/>
                    <a:p>
                      <a:pPr marL="0" lvl="0" indent="0" algn="l" rtl="0">
                        <a:lnSpc>
                          <a:spcPct val="115000"/>
                        </a:lnSpc>
                        <a:spcBef>
                          <a:spcPts val="0"/>
                        </a:spcBef>
                        <a:spcAft>
                          <a:spcPts val="0"/>
                        </a:spcAft>
                        <a:buNone/>
                      </a:pPr>
                      <a:r>
                        <a:rPr lang="en-US" sz="1000"/>
                        <a:t>Scope เดิม</a:t>
                      </a:r>
                      <a:endParaRPr sz="1000"/>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000"/>
                        <a:t>34</a:t>
                      </a:r>
                      <a:endParaRPr sz="10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371475">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รองรับข้อมูล contract เพื่อนำมาเป็น constraint ใน optimization</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C2, C3, LPG, Pentane, NGL, CO2</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18</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7650">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เพิ่มการคำนวณในส่วน Daily ใน C2 Hybrid</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C2</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11</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7650">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จากข้อ 1 ผลิตภัณฑ์ C2 มีเงื่อนไขการกำหนดตัวแปรการเกิน 274 ton/hr</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C2</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7</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38150">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ต้องรองรับการคำนวณแบบ Tier (ตามปริมาณและคุณภาพของผลิตภัณฑ์)</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C3, LPG</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11.5</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47650">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การกำหนดปริมาณการขายตามปริมาณของลำเรือ (Shipment)</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NGL</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11.5</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47650">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เพิ่มการกำหนดสัดส่วน 1.7 กรณี C3-Sub (not fix)</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C3</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6</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47650">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ผลิตภัณฑ์ NGL เพิ่มเงื่อนไขการจ่าย Export ปีละ 1 ลำ</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NGL</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14</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47650">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กำหนดค่า transfer ระหว่าง C3,LPG (Domestic &amp; Petro)</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C3, LPG (Domestic, Petro)</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8</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19075">
                <a:tc gridSpan="2">
                  <a:txBody>
                    <a:bodyPr/>
                    <a:lstStyle/>
                    <a:p>
                      <a:pPr marL="0" lvl="0" indent="0" algn="r" rtl="0">
                        <a:lnSpc>
                          <a:spcPct val="115000"/>
                        </a:lnSpc>
                        <a:spcBef>
                          <a:spcPts val="0"/>
                        </a:spcBef>
                        <a:spcAft>
                          <a:spcPts val="0"/>
                        </a:spcAft>
                        <a:buNone/>
                      </a:pPr>
                      <a:r>
                        <a:rPr lang="en-US" sz="1100" b="1">
                          <a:latin typeface="Calibri"/>
                          <a:ea typeface="Calibri"/>
                          <a:cs typeface="Calibri"/>
                          <a:sym typeface="Calibri"/>
                        </a:rPr>
                        <a:t>TOTAL</a:t>
                      </a:r>
                      <a:endParaRPr sz="1100" b="1">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D2E9"/>
                    </a:solidFill>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200" b="1">
                          <a:latin typeface="Calibri"/>
                          <a:ea typeface="Calibri"/>
                          <a:cs typeface="Calibri"/>
                          <a:sym typeface="Calibri"/>
                        </a:rPr>
                        <a:t>121</a:t>
                      </a:r>
                      <a:endParaRPr sz="1200" b="1">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10"/>
                  </a:ext>
                </a:extLst>
              </a:tr>
            </a:tbl>
          </a:graphicData>
        </a:graphic>
      </p:graphicFrame>
      <p:sp>
        <p:nvSpPr>
          <p:cNvPr id="798" name="Google Shape;798;g114175a90cd_0_52"/>
          <p:cNvSpPr/>
          <p:nvPr/>
        </p:nvSpPr>
        <p:spPr>
          <a:xfrm>
            <a:off x="3975400" y="2348075"/>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9" name="Google Shape;799;g114175a90cd_0_52"/>
          <p:cNvCxnSpPr/>
          <p:nvPr/>
        </p:nvCxnSpPr>
        <p:spPr>
          <a:xfrm>
            <a:off x="4719400" y="2564575"/>
            <a:ext cx="860100" cy="644100"/>
          </a:xfrm>
          <a:prstGeom prst="straightConnector1">
            <a:avLst/>
          </a:prstGeom>
          <a:noFill/>
          <a:ln w="9525" cap="flat" cmpd="sng">
            <a:solidFill>
              <a:schemeClr val="accent2"/>
            </a:solidFill>
            <a:prstDash val="solid"/>
            <a:round/>
            <a:headEnd type="none" w="med" len="med"/>
            <a:tailEnd type="triangle" w="med" len="med"/>
          </a:ln>
        </p:spPr>
      </p:cxnSp>
      <p:sp>
        <p:nvSpPr>
          <p:cNvPr id="800" name="Google Shape;800;g114175a90cd_0_52"/>
          <p:cNvSpPr/>
          <p:nvPr/>
        </p:nvSpPr>
        <p:spPr>
          <a:xfrm>
            <a:off x="11068850" y="2697200"/>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g114175a90cd_0_52"/>
          <p:cNvSpPr/>
          <p:nvPr/>
        </p:nvSpPr>
        <p:spPr>
          <a:xfrm>
            <a:off x="11128275" y="5974200"/>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805"/>
        <p:cNvGrpSpPr/>
        <p:nvPr/>
      </p:nvGrpSpPr>
      <p:grpSpPr>
        <a:xfrm>
          <a:off x="0" y="0"/>
          <a:ext cx="0" cy="0"/>
          <a:chOff x="0" y="0"/>
          <a:chExt cx="0" cy="0"/>
        </a:xfrm>
      </p:grpSpPr>
      <p:sp>
        <p:nvSpPr>
          <p:cNvPr id="806" name="Google Shape;806;g113d8db2799_0_255"/>
          <p:cNvSpPr txBox="1">
            <a:spLocks noGrp="1"/>
          </p:cNvSpPr>
          <p:nvPr>
            <p:ph type="sldNum" idx="12"/>
          </p:nvPr>
        </p:nvSpPr>
        <p:spPr>
          <a:xfrm>
            <a:off x="11530731" y="6560463"/>
            <a:ext cx="567000" cy="258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53</a:t>
            </a:fld>
            <a:endParaRPr/>
          </a:p>
        </p:txBody>
      </p:sp>
      <p:sp>
        <p:nvSpPr>
          <p:cNvPr id="807" name="Google Shape;807;g113d8db2799_0_255"/>
          <p:cNvSpPr txBox="1">
            <a:spLocks noGrp="1"/>
          </p:cNvSpPr>
          <p:nvPr>
            <p:ph type="body" idx="2"/>
          </p:nvPr>
        </p:nvSpPr>
        <p:spPr>
          <a:xfrm>
            <a:off x="341387" y="271906"/>
            <a:ext cx="9889200" cy="57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None/>
            </a:pPr>
            <a:r>
              <a:rPr lang="en-US" sz="2200">
                <a:latin typeface="Prompt"/>
                <a:ea typeface="Prompt"/>
                <a:cs typeface="Prompt"/>
                <a:sym typeface="Prompt"/>
              </a:rPr>
              <a:t>5.1 รายงาน </a:t>
            </a:r>
            <a:endParaRPr sz="2200">
              <a:latin typeface="Prompt"/>
              <a:ea typeface="Prompt"/>
              <a:cs typeface="Prompt"/>
              <a:sym typeface="Prompt"/>
            </a:endParaRPr>
          </a:p>
        </p:txBody>
      </p:sp>
      <p:cxnSp>
        <p:nvCxnSpPr>
          <p:cNvPr id="808" name="Google Shape;808;g113d8db2799_0_255"/>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809" name="Google Shape;809;g113d8db2799_0_255"/>
          <p:cNvSpPr txBox="1"/>
          <p:nvPr/>
        </p:nvSpPr>
        <p:spPr>
          <a:xfrm>
            <a:off x="6256775" y="1190125"/>
            <a:ext cx="5384400" cy="877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ไม่มีใน CR002 </a:t>
            </a:r>
            <a:endParaRPr sz="1700">
              <a:solidFill>
                <a:srgbClr val="FF0000"/>
              </a:solidFill>
              <a:latin typeface="Prompt"/>
              <a:ea typeface="Prompt"/>
              <a:cs typeface="Prompt"/>
              <a:sym typeface="Prompt"/>
            </a:endParaRPr>
          </a:p>
          <a:p>
            <a:pPr marL="45720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เพิ่มรายงาน Cal Margin ในส่วนของรายงาน</a:t>
            </a:r>
            <a:endParaRPr sz="1700">
              <a:solidFill>
                <a:srgbClr val="FF0000"/>
              </a:solidFill>
              <a:latin typeface="Prompt"/>
              <a:ea typeface="Prompt"/>
              <a:cs typeface="Prompt"/>
              <a:sym typeface="Prompt"/>
            </a:endParaRPr>
          </a:p>
          <a:p>
            <a:pPr marL="0" lvl="0" indent="0" algn="l" rtl="0">
              <a:spcBef>
                <a:spcPts val="0"/>
              </a:spcBef>
              <a:spcAft>
                <a:spcPts val="0"/>
              </a:spcAft>
              <a:buNone/>
            </a:pPr>
            <a:endParaRPr sz="1700">
              <a:solidFill>
                <a:srgbClr val="FF0000"/>
              </a:solidFill>
              <a:latin typeface="Prompt"/>
              <a:ea typeface="Prompt"/>
              <a:cs typeface="Prompt"/>
              <a:sym typeface="Prompt"/>
            </a:endParaRPr>
          </a:p>
        </p:txBody>
      </p:sp>
      <p:sp>
        <p:nvSpPr>
          <p:cNvPr id="810" name="Google Shape;810;g113d8db2799_0_255"/>
          <p:cNvSpPr txBox="1">
            <a:spLocks noGrp="1"/>
          </p:cNvSpPr>
          <p:nvPr>
            <p:ph type="body" idx="2"/>
          </p:nvPr>
        </p:nvSpPr>
        <p:spPr>
          <a:xfrm>
            <a:off x="392950" y="1190125"/>
            <a:ext cx="5271000" cy="162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ส่วนเตรียมข้อมูลเพื่อออกรายงาน</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r>
              <a:rPr lang="en-US" sz="1300" b="0">
                <a:solidFill>
                  <a:srgbClr val="0070C0"/>
                </a:solidFill>
                <a:latin typeface="Prompt"/>
                <a:ea typeface="Prompt"/>
                <a:cs typeface="Prompt"/>
                <a:sym typeface="Prompt"/>
              </a:rPr>
              <a:t>ข้อมูลจาก pps</a:t>
            </a:r>
            <a:r>
              <a:rPr lang="en-US" sz="1300" b="0">
                <a:solidFill>
                  <a:srgbClr val="FF0000"/>
                </a:solidFill>
                <a:latin typeface="Prompt"/>
                <a:ea typeface="Prompt"/>
                <a:cs typeface="Prompt"/>
                <a:sym typeface="Prompt"/>
              </a:rPr>
              <a:t> </a:t>
            </a: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pic>
        <p:nvPicPr>
          <p:cNvPr id="811" name="Google Shape;811;g113d8db2799_0_255"/>
          <p:cNvPicPr preferRelativeResize="0"/>
          <p:nvPr/>
        </p:nvPicPr>
        <p:blipFill rotWithShape="1">
          <a:blip r:embed="rId3">
            <a:alphaModFix/>
          </a:blip>
          <a:srcRect l="1795" r="13494"/>
          <a:stretch/>
        </p:blipFill>
        <p:spPr>
          <a:xfrm>
            <a:off x="46575" y="2052150"/>
            <a:ext cx="5916475" cy="591625"/>
          </a:xfrm>
          <a:prstGeom prst="rect">
            <a:avLst/>
          </a:prstGeom>
          <a:noFill/>
          <a:ln>
            <a:noFill/>
          </a:ln>
        </p:spPr>
      </p:pic>
      <p:pic>
        <p:nvPicPr>
          <p:cNvPr id="812" name="Google Shape;812;g113d8db2799_0_255"/>
          <p:cNvPicPr preferRelativeResize="0"/>
          <p:nvPr/>
        </p:nvPicPr>
        <p:blipFill rotWithShape="1">
          <a:blip r:embed="rId4">
            <a:alphaModFix/>
          </a:blip>
          <a:srcRect/>
          <a:stretch/>
        </p:blipFill>
        <p:spPr>
          <a:xfrm>
            <a:off x="750630" y="2667116"/>
            <a:ext cx="4248472" cy="277074"/>
          </a:xfrm>
          <a:prstGeom prst="rect">
            <a:avLst/>
          </a:prstGeom>
          <a:noFill/>
          <a:ln>
            <a:noFill/>
          </a:ln>
        </p:spPr>
      </p:pic>
      <p:pic>
        <p:nvPicPr>
          <p:cNvPr id="813" name="Google Shape;813;g113d8db2799_0_255"/>
          <p:cNvPicPr preferRelativeResize="0"/>
          <p:nvPr/>
        </p:nvPicPr>
        <p:blipFill rotWithShape="1">
          <a:blip r:embed="rId5">
            <a:alphaModFix/>
          </a:blip>
          <a:srcRect/>
          <a:stretch/>
        </p:blipFill>
        <p:spPr>
          <a:xfrm>
            <a:off x="503981" y="2955113"/>
            <a:ext cx="4966915" cy="225243"/>
          </a:xfrm>
          <a:prstGeom prst="rect">
            <a:avLst/>
          </a:prstGeom>
          <a:noFill/>
          <a:ln>
            <a:noFill/>
          </a:ln>
        </p:spPr>
      </p:pic>
      <p:pic>
        <p:nvPicPr>
          <p:cNvPr id="814" name="Google Shape;814;g113d8db2799_0_255"/>
          <p:cNvPicPr preferRelativeResize="0"/>
          <p:nvPr/>
        </p:nvPicPr>
        <p:blipFill rotWithShape="1">
          <a:blip r:embed="rId6">
            <a:alphaModFix/>
          </a:blip>
          <a:srcRect/>
          <a:stretch/>
        </p:blipFill>
        <p:spPr>
          <a:xfrm>
            <a:off x="503981" y="3276279"/>
            <a:ext cx="4765269" cy="282898"/>
          </a:xfrm>
          <a:prstGeom prst="rect">
            <a:avLst/>
          </a:prstGeom>
          <a:noFill/>
          <a:ln>
            <a:noFill/>
          </a:ln>
        </p:spPr>
      </p:pic>
      <p:sp>
        <p:nvSpPr>
          <p:cNvPr id="815" name="Google Shape;815;g113d8db2799_0_255"/>
          <p:cNvSpPr txBox="1"/>
          <p:nvPr/>
        </p:nvSpPr>
        <p:spPr>
          <a:xfrm>
            <a:off x="6686650" y="262900"/>
            <a:ext cx="36702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solidFill>
                  <a:schemeClr val="accent2"/>
                </a:solidFill>
                <a:highlight>
                  <a:srgbClr val="FFFF00"/>
                </a:highlight>
                <a:latin typeface="Tahoma"/>
                <a:ea typeface="Tahoma"/>
                <a:cs typeface="Tahoma"/>
                <a:sym typeface="Tahoma"/>
              </a:rPr>
              <a:t>ขาด ใช้เวลาเพิ่มกี่ Manday???</a:t>
            </a:r>
            <a:endParaRPr sz="2100">
              <a:solidFill>
                <a:schemeClr val="accent2"/>
              </a:solidFill>
              <a:highlight>
                <a:srgbClr val="FFFF00"/>
              </a:highlight>
              <a:latin typeface="Tahoma"/>
              <a:ea typeface="Tahoma"/>
              <a:cs typeface="Tahoma"/>
              <a:sym typeface="Tahoma"/>
            </a:endParaRPr>
          </a:p>
        </p:txBody>
      </p:sp>
      <p:pic>
        <p:nvPicPr>
          <p:cNvPr id="816" name="Google Shape;816;g113d8db2799_0_255"/>
          <p:cNvPicPr preferRelativeResize="0"/>
          <p:nvPr/>
        </p:nvPicPr>
        <p:blipFill rotWithShape="1">
          <a:blip r:embed="rId7">
            <a:alphaModFix/>
          </a:blip>
          <a:srcRect b="64666"/>
          <a:stretch/>
        </p:blipFill>
        <p:spPr>
          <a:xfrm>
            <a:off x="7379300" y="2052151"/>
            <a:ext cx="3523724" cy="3049674"/>
          </a:xfrm>
          <a:prstGeom prst="rect">
            <a:avLst/>
          </a:prstGeom>
          <a:noFill/>
          <a:ln>
            <a:noFill/>
          </a:ln>
        </p:spPr>
      </p:pic>
      <p:sp>
        <p:nvSpPr>
          <p:cNvPr id="817" name="Google Shape;817;g113d8db2799_0_255"/>
          <p:cNvSpPr/>
          <p:nvPr/>
        </p:nvSpPr>
        <p:spPr>
          <a:xfrm>
            <a:off x="8525125" y="4204800"/>
            <a:ext cx="1831800" cy="59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821"/>
        <p:cNvGrpSpPr/>
        <p:nvPr/>
      </p:nvGrpSpPr>
      <p:grpSpPr>
        <a:xfrm>
          <a:off x="0" y="0"/>
          <a:ext cx="0" cy="0"/>
          <a:chOff x="0" y="0"/>
          <a:chExt cx="0" cy="0"/>
        </a:xfrm>
      </p:grpSpPr>
      <p:sp>
        <p:nvSpPr>
          <p:cNvPr id="822" name="Google Shape;822;p11"/>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54</a:t>
            </a:fld>
            <a:endParaRPr/>
          </a:p>
        </p:txBody>
      </p:sp>
      <p:sp>
        <p:nvSpPr>
          <p:cNvPr id="823" name="Google Shape;823;p11"/>
          <p:cNvSpPr txBox="1"/>
          <p:nvPr/>
        </p:nvSpPr>
        <p:spPr>
          <a:xfrm>
            <a:off x="0" y="2853000"/>
            <a:ext cx="12192000" cy="115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70C0"/>
              </a:buClr>
              <a:buSzPts val="2800"/>
              <a:buFont typeface="Arial"/>
              <a:buNone/>
            </a:pPr>
            <a:r>
              <a:rPr lang="en-US" sz="2800" b="1">
                <a:solidFill>
                  <a:srgbClr val="0070C0"/>
                </a:solidFill>
                <a:latin typeface="Prompt"/>
                <a:ea typeface="Prompt"/>
                <a:cs typeface="Prompt"/>
                <a:sym typeface="Prompt"/>
              </a:rPr>
              <a:t>เอกสารประกอบ จากทาง Development </a:t>
            </a:r>
            <a:endParaRPr sz="2800" b="1">
              <a:solidFill>
                <a:srgbClr val="0070C0"/>
              </a:solidFill>
              <a:latin typeface="Prompt"/>
              <a:ea typeface="Prompt"/>
              <a:cs typeface="Prompt"/>
              <a:sym typeface="Prompt"/>
            </a:endParaRPr>
          </a:p>
          <a:p>
            <a:pPr marL="0" marR="0" lvl="0" indent="0" algn="ctr" rtl="0">
              <a:spcBef>
                <a:spcPts val="0"/>
              </a:spcBef>
              <a:spcAft>
                <a:spcPts val="0"/>
              </a:spcAft>
              <a:buClr>
                <a:srgbClr val="0070C0"/>
              </a:buClr>
              <a:buSzPts val="2800"/>
              <a:buFont typeface="Arial"/>
              <a:buNone/>
            </a:pPr>
            <a:r>
              <a:rPr lang="en-US" sz="2800" b="1">
                <a:solidFill>
                  <a:srgbClr val="0070C0"/>
                </a:solidFill>
                <a:latin typeface="Prompt"/>
                <a:ea typeface="Prompt"/>
                <a:cs typeface="Prompt"/>
                <a:sym typeface="Prompt"/>
              </a:rPr>
              <a:t>ที่มีการประเมิน Features Manday ที่ใช้ในการพัฒนาระบบนี้</a:t>
            </a:r>
            <a:endParaRPr sz="2800" b="1">
              <a:solidFill>
                <a:srgbClr val="0070C0"/>
              </a:solidFill>
              <a:latin typeface="Prompt"/>
              <a:ea typeface="Prompt"/>
              <a:cs typeface="Prompt"/>
              <a:sym typeface="Promp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827"/>
        <p:cNvGrpSpPr/>
        <p:nvPr/>
      </p:nvGrpSpPr>
      <p:grpSpPr>
        <a:xfrm>
          <a:off x="0" y="0"/>
          <a:ext cx="0" cy="0"/>
          <a:chOff x="0" y="0"/>
          <a:chExt cx="0" cy="0"/>
        </a:xfrm>
      </p:grpSpPr>
      <p:sp>
        <p:nvSpPr>
          <p:cNvPr id="828" name="Google Shape;828;p12"/>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55</a:t>
            </a:fld>
            <a:endParaRPr/>
          </a:p>
        </p:txBody>
      </p:sp>
      <p:sp>
        <p:nvSpPr>
          <p:cNvPr id="829" name="Google Shape;829;p12"/>
          <p:cNvSpPr txBox="1">
            <a:spLocks noGrp="1"/>
          </p:cNvSpPr>
          <p:nvPr>
            <p:ph type="body" idx="2"/>
          </p:nvPr>
        </p:nvSpPr>
        <p:spPr>
          <a:xfrm>
            <a:off x="479376" y="172125"/>
            <a:ext cx="9889094" cy="3600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a:latin typeface="Prompt"/>
                <a:ea typeface="Prompt"/>
                <a:cs typeface="Prompt"/>
                <a:sym typeface="Prompt"/>
              </a:rPr>
              <a:t>เอกสารประเมิน Manday ของทีมโปรแกรมเมอร์ วันที่ 16/02/2564  </a:t>
            </a:r>
            <a:endParaRPr>
              <a:latin typeface="Prompt"/>
              <a:ea typeface="Prompt"/>
              <a:cs typeface="Prompt"/>
              <a:sym typeface="Prompt"/>
            </a:endParaRPr>
          </a:p>
          <a:p>
            <a:pPr marL="0" lvl="0" indent="0" algn="l" rtl="0">
              <a:spcBef>
                <a:spcPts val="400"/>
              </a:spcBef>
              <a:spcAft>
                <a:spcPts val="0"/>
              </a:spcAft>
              <a:buClr>
                <a:schemeClr val="dk1"/>
              </a:buClr>
              <a:buSzPts val="2000"/>
              <a:buNone/>
            </a:pPr>
            <a:r>
              <a:rPr lang="en-US">
                <a:latin typeface="Prompt"/>
                <a:ea typeface="Prompt"/>
                <a:cs typeface="Prompt"/>
                <a:sym typeface="Prompt"/>
              </a:rPr>
              <a:t>(ไม่รวมฝั่งOptimize Engine)</a:t>
            </a:r>
            <a:endParaRPr>
              <a:latin typeface="Prompt"/>
              <a:ea typeface="Prompt"/>
              <a:cs typeface="Prompt"/>
              <a:sym typeface="Prompt"/>
            </a:endParaRPr>
          </a:p>
        </p:txBody>
      </p:sp>
      <p:pic>
        <p:nvPicPr>
          <p:cNvPr id="830" name="Google Shape;830;p12"/>
          <p:cNvPicPr preferRelativeResize="0"/>
          <p:nvPr/>
        </p:nvPicPr>
        <p:blipFill rotWithShape="1">
          <a:blip r:embed="rId3">
            <a:alphaModFix/>
          </a:blip>
          <a:srcRect/>
          <a:stretch/>
        </p:blipFill>
        <p:spPr>
          <a:xfrm>
            <a:off x="283343" y="1054010"/>
            <a:ext cx="3964278" cy="1438886"/>
          </a:xfrm>
          <a:prstGeom prst="rect">
            <a:avLst/>
          </a:prstGeom>
          <a:noFill/>
          <a:ln>
            <a:noFill/>
          </a:ln>
        </p:spPr>
      </p:pic>
      <p:pic>
        <p:nvPicPr>
          <p:cNvPr id="831" name="Google Shape;831;p12"/>
          <p:cNvPicPr preferRelativeResize="0"/>
          <p:nvPr/>
        </p:nvPicPr>
        <p:blipFill rotWithShape="1">
          <a:blip r:embed="rId4">
            <a:alphaModFix/>
          </a:blip>
          <a:srcRect/>
          <a:stretch/>
        </p:blipFill>
        <p:spPr>
          <a:xfrm>
            <a:off x="263352" y="2492896"/>
            <a:ext cx="6826790" cy="4308351"/>
          </a:xfrm>
          <a:prstGeom prst="rect">
            <a:avLst/>
          </a:prstGeom>
          <a:noFill/>
          <a:ln>
            <a:noFill/>
          </a:ln>
        </p:spPr>
      </p:pic>
      <p:sp>
        <p:nvSpPr>
          <p:cNvPr id="832" name="Google Shape;832;p12"/>
          <p:cNvSpPr txBox="1"/>
          <p:nvPr/>
        </p:nvSpPr>
        <p:spPr>
          <a:xfrm>
            <a:off x="5053547" y="1053988"/>
            <a:ext cx="6663300" cy="12006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rgbClr val="FF0000"/>
              </a:buClr>
              <a:buSzPts val="1800"/>
              <a:buFont typeface="Prompt"/>
              <a:buChar char="●"/>
            </a:pPr>
            <a:r>
              <a:rPr lang="en-US" sz="1800">
                <a:solidFill>
                  <a:srgbClr val="FF0000"/>
                </a:solidFill>
                <a:latin typeface="Prompt"/>
                <a:ea typeface="Prompt"/>
                <a:cs typeface="Prompt"/>
                <a:sym typeface="Prompt"/>
              </a:rPr>
              <a:t>การประเมินในส่วน Transaction จะเป็นการ Import Excel เท่านั้น</a:t>
            </a:r>
            <a:endParaRPr>
              <a:latin typeface="Prompt"/>
              <a:ea typeface="Prompt"/>
              <a:cs typeface="Prompt"/>
              <a:sym typeface="Prompt"/>
            </a:endParaRPr>
          </a:p>
          <a:p>
            <a:pPr marL="457200" marR="0" lvl="0" indent="-342900" algn="l" rtl="0">
              <a:spcBef>
                <a:spcPts val="0"/>
              </a:spcBef>
              <a:spcAft>
                <a:spcPts val="0"/>
              </a:spcAft>
              <a:buClr>
                <a:srgbClr val="FF0000"/>
              </a:buClr>
              <a:buSzPts val="1800"/>
              <a:buFont typeface="Prompt"/>
              <a:buChar char="●"/>
            </a:pPr>
            <a:r>
              <a:rPr lang="en-US" sz="1800">
                <a:solidFill>
                  <a:srgbClr val="FF0000"/>
                </a:solidFill>
                <a:latin typeface="Prompt"/>
                <a:ea typeface="Prompt"/>
                <a:cs typeface="Prompt"/>
                <a:sym typeface="Prompt"/>
              </a:rPr>
              <a:t>ระบบจะใช้ Manday มากสุดในส่วน Report ซึ่งปัจจุบันยังไม่มีการพัฒนาส่วนนี้</a:t>
            </a:r>
            <a:endParaRPr sz="1800">
              <a:solidFill>
                <a:srgbClr val="FF0000"/>
              </a:solidFill>
              <a:latin typeface="Prompt"/>
              <a:ea typeface="Prompt"/>
              <a:cs typeface="Prompt"/>
              <a:sym typeface="Promp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836"/>
        <p:cNvGrpSpPr/>
        <p:nvPr/>
      </p:nvGrpSpPr>
      <p:grpSpPr>
        <a:xfrm>
          <a:off x="0" y="0"/>
          <a:ext cx="0" cy="0"/>
          <a:chOff x="0" y="0"/>
          <a:chExt cx="0" cy="0"/>
        </a:xfrm>
      </p:grpSpPr>
      <p:sp>
        <p:nvSpPr>
          <p:cNvPr id="837" name="Google Shape;837;p17"/>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56</a:t>
            </a:fld>
            <a:endParaRPr/>
          </a:p>
        </p:txBody>
      </p:sp>
      <p:sp>
        <p:nvSpPr>
          <p:cNvPr id="838" name="Google Shape;838;p17"/>
          <p:cNvSpPr txBox="1"/>
          <p:nvPr/>
        </p:nvSpPr>
        <p:spPr>
          <a:xfrm>
            <a:off x="0" y="3128100"/>
            <a:ext cx="12192000" cy="601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70C0"/>
              </a:buClr>
              <a:buSzPts val="2800"/>
              <a:buFont typeface="Arial"/>
              <a:buNone/>
            </a:pPr>
            <a:r>
              <a:rPr lang="en-US" sz="2800" b="1">
                <a:solidFill>
                  <a:srgbClr val="0070C0"/>
                </a:solidFill>
                <a:latin typeface="Prompt"/>
                <a:ea typeface="Prompt"/>
                <a:cs typeface="Prompt"/>
                <a:sym typeface="Prompt"/>
              </a:rPr>
              <a:t>อ้างอิง เมนูการใช้งานบนระบบปัจจุบัน</a:t>
            </a:r>
            <a:endParaRPr sz="2800" b="1">
              <a:solidFill>
                <a:srgbClr val="0070C0"/>
              </a:solidFill>
              <a:latin typeface="Prompt"/>
              <a:ea typeface="Prompt"/>
              <a:cs typeface="Prompt"/>
              <a:sym typeface="Promp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842"/>
        <p:cNvGrpSpPr/>
        <p:nvPr/>
      </p:nvGrpSpPr>
      <p:grpSpPr>
        <a:xfrm>
          <a:off x="0" y="0"/>
          <a:ext cx="0" cy="0"/>
          <a:chOff x="0" y="0"/>
          <a:chExt cx="0" cy="0"/>
        </a:xfrm>
      </p:grpSpPr>
      <p:graphicFrame>
        <p:nvGraphicFramePr>
          <p:cNvPr id="843" name="Google Shape;843;p18"/>
          <p:cNvGraphicFramePr/>
          <p:nvPr/>
        </p:nvGraphicFramePr>
        <p:xfrm>
          <a:off x="407368" y="116632"/>
          <a:ext cx="3000000" cy="3000000"/>
        </p:xfrm>
        <a:graphic>
          <a:graphicData uri="http://schemas.openxmlformats.org/drawingml/2006/table">
            <a:tbl>
              <a:tblPr firstRow="1" bandRow="1">
                <a:noFill/>
                <a:tableStyleId>{2C6EEC4B-80EC-4FC7-B149-0C08515122E4}</a:tableStyleId>
              </a:tblPr>
              <a:tblGrid>
                <a:gridCol w="501825">
                  <a:extLst>
                    <a:ext uri="{9D8B030D-6E8A-4147-A177-3AD203B41FA5}">
                      <a16:colId xmlns:a16="http://schemas.microsoft.com/office/drawing/2014/main" val="20000"/>
                    </a:ext>
                  </a:extLst>
                </a:gridCol>
                <a:gridCol w="2106400">
                  <a:extLst>
                    <a:ext uri="{9D8B030D-6E8A-4147-A177-3AD203B41FA5}">
                      <a16:colId xmlns:a16="http://schemas.microsoft.com/office/drawing/2014/main" val="20001"/>
                    </a:ext>
                  </a:extLst>
                </a:gridCol>
                <a:gridCol w="3869525">
                  <a:extLst>
                    <a:ext uri="{9D8B030D-6E8A-4147-A177-3AD203B41FA5}">
                      <a16:colId xmlns:a16="http://schemas.microsoft.com/office/drawing/2014/main" val="20002"/>
                    </a:ext>
                  </a:extLst>
                </a:gridCol>
                <a:gridCol w="5043575">
                  <a:extLst>
                    <a:ext uri="{9D8B030D-6E8A-4147-A177-3AD203B41FA5}">
                      <a16:colId xmlns:a16="http://schemas.microsoft.com/office/drawing/2014/main" val="20003"/>
                    </a:ext>
                  </a:extLst>
                </a:gridCol>
              </a:tblGrid>
              <a:tr h="370850">
                <a:tc>
                  <a:txBody>
                    <a:bodyPr/>
                    <a:lstStyle/>
                    <a:p>
                      <a:pPr marL="0" marR="0" lvl="0" indent="0" algn="ctr" rtl="0">
                        <a:spcBef>
                          <a:spcPts val="0"/>
                        </a:spcBef>
                        <a:spcAft>
                          <a:spcPts val="0"/>
                        </a:spcAft>
                        <a:buNone/>
                      </a:pPr>
                      <a:r>
                        <a:rPr lang="en-US" sz="1000" u="none" strike="noStrike" cap="none">
                          <a:latin typeface="Prompt"/>
                          <a:ea typeface="Prompt"/>
                          <a:cs typeface="Prompt"/>
                          <a:sym typeface="Prompt"/>
                        </a:rPr>
                        <a:t>No.</a:t>
                      </a:r>
                      <a:endParaRPr sz="1000">
                        <a:latin typeface="Prompt"/>
                        <a:ea typeface="Prompt"/>
                        <a:cs typeface="Prompt"/>
                        <a:sym typeface="Prompt"/>
                      </a:endParaRPr>
                    </a:p>
                  </a:txBody>
                  <a:tcPr marL="91450" marR="91450" marT="45725" marB="45725"/>
                </a:tc>
                <a:tc>
                  <a:txBody>
                    <a:bodyPr/>
                    <a:lstStyle/>
                    <a:p>
                      <a:pPr marL="0" marR="0" lvl="0" indent="0" algn="ctr" rtl="0">
                        <a:spcBef>
                          <a:spcPts val="0"/>
                        </a:spcBef>
                        <a:spcAft>
                          <a:spcPts val="0"/>
                        </a:spcAft>
                        <a:buNone/>
                      </a:pPr>
                      <a:r>
                        <a:rPr lang="en-US" sz="1000">
                          <a:latin typeface="Prompt"/>
                          <a:ea typeface="Prompt"/>
                          <a:cs typeface="Prompt"/>
                          <a:sym typeface="Prompt"/>
                        </a:rPr>
                        <a:t>เมนูปัจจุบันใน Web </a:t>
                      </a:r>
                      <a:endParaRPr sz="1000">
                        <a:latin typeface="Prompt"/>
                        <a:ea typeface="Prompt"/>
                        <a:cs typeface="Prompt"/>
                        <a:sym typeface="Prompt"/>
                      </a:endParaRPr>
                    </a:p>
                  </a:txBody>
                  <a:tcPr marL="91450" marR="91450" marT="45725" marB="45725"/>
                </a:tc>
                <a:tc>
                  <a:txBody>
                    <a:bodyPr/>
                    <a:lstStyle/>
                    <a:p>
                      <a:pPr marL="0" marR="0" lvl="0" indent="0" algn="ctr" rtl="0">
                        <a:spcBef>
                          <a:spcPts val="0"/>
                        </a:spcBef>
                        <a:spcAft>
                          <a:spcPts val="0"/>
                        </a:spcAft>
                        <a:buNone/>
                      </a:pPr>
                      <a:r>
                        <a:rPr lang="en-US" sz="1000">
                          <a:latin typeface="Prompt"/>
                          <a:ea typeface="Prompt"/>
                          <a:cs typeface="Prompt"/>
                          <a:sym typeface="Prompt"/>
                        </a:rPr>
                        <a:t>Proposal</a:t>
                      </a:r>
                      <a:endParaRPr sz="1000">
                        <a:latin typeface="Prompt"/>
                        <a:ea typeface="Prompt"/>
                        <a:cs typeface="Prompt"/>
                        <a:sym typeface="Prompt"/>
                      </a:endParaRPr>
                    </a:p>
                  </a:txBody>
                  <a:tcPr marL="91450" marR="91450" marT="45725" marB="45725"/>
                </a:tc>
                <a:tc>
                  <a:txBody>
                    <a:bodyPr/>
                    <a:lstStyle/>
                    <a:p>
                      <a:pPr marL="0" marR="0" lvl="0" indent="0" algn="ctr" rtl="0">
                        <a:spcBef>
                          <a:spcPts val="0"/>
                        </a:spcBef>
                        <a:spcAft>
                          <a:spcPts val="0"/>
                        </a:spcAft>
                        <a:buNone/>
                      </a:pPr>
                      <a:r>
                        <a:rPr lang="en-US" sz="1000">
                          <a:latin typeface="Prompt"/>
                          <a:ea typeface="Prompt"/>
                          <a:cs typeface="Prompt"/>
                          <a:sym typeface="Prompt"/>
                        </a:rPr>
                        <a:t>Req. เพิ่มเติม</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Supply Plan &gt;&gt; Ability Rayong</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Import Excel</a:t>
                      </a:r>
                      <a:endParaRPr sz="1000">
                        <a:latin typeface="Prompt"/>
                        <a:ea typeface="Prompt"/>
                        <a:cs typeface="Prompt"/>
                        <a:sym typeface="Prompt"/>
                      </a:endParaRPr>
                    </a:p>
                  </a:txBody>
                  <a:tcPr marL="91450" marR="91450" marT="45725" marB="45725"/>
                </a:tc>
                <a:tc>
                  <a:txBody>
                    <a:bodyPr/>
                    <a:lstStyle/>
                    <a:p>
                      <a:pPr marL="171450" lvl="0" indent="-120650" algn="l" rtl="0">
                        <a:lnSpc>
                          <a:spcPct val="115000"/>
                        </a:lnSpc>
                        <a:spcBef>
                          <a:spcPts val="0"/>
                        </a:spcBef>
                        <a:spcAft>
                          <a:spcPts val="0"/>
                        </a:spcAft>
                        <a:buSzPts val="1000"/>
                        <a:buFont typeface="Prompt"/>
                        <a:buAutoNum type="arabicPeriod"/>
                      </a:pPr>
                      <a:r>
                        <a:rPr lang="en-US" sz="1000">
                          <a:latin typeface="Prompt"/>
                          <a:ea typeface="Prompt"/>
                          <a:cs typeface="Prompt"/>
                          <a:sym typeface="Prompt"/>
                        </a:rPr>
                        <a:t>View Data On Web (Rolling)</a:t>
                      </a:r>
                      <a:endParaRPr sz="1000">
                        <a:latin typeface="Prompt"/>
                        <a:ea typeface="Prompt"/>
                        <a:cs typeface="Prompt"/>
                        <a:sym typeface="Prompt"/>
                      </a:endParaRPr>
                    </a:p>
                    <a:p>
                      <a:pPr marL="171450" lvl="0" indent="-120650" algn="l" rtl="0">
                        <a:lnSpc>
                          <a:spcPct val="115000"/>
                        </a:lnSpc>
                        <a:spcBef>
                          <a:spcPts val="0"/>
                        </a:spcBef>
                        <a:spcAft>
                          <a:spcPts val="0"/>
                        </a:spcAft>
                        <a:buSzPts val="1000"/>
                        <a:buFont typeface="Prompt"/>
                        <a:buAutoNum type="arabicPeriod"/>
                      </a:pPr>
                      <a:r>
                        <a:rPr lang="en-US" sz="1000">
                          <a:latin typeface="Prompt"/>
                          <a:ea typeface="Prompt"/>
                          <a:cs typeface="Prompt"/>
                          <a:sym typeface="Prompt"/>
                        </a:rPr>
                        <a:t>Paste Data user copy ข้อมูลจาก Excel มาวางใน Web, Edit Data on web</a:t>
                      </a:r>
                      <a:endParaRPr sz="1000">
                        <a:latin typeface="Prompt"/>
                        <a:ea typeface="Prompt"/>
                        <a:cs typeface="Prompt"/>
                        <a:sym typeface="Prompt"/>
                      </a:endParaRPr>
                    </a:p>
                    <a:p>
                      <a:pPr marL="171450" lvl="0" indent="-120650" algn="l" rtl="0">
                        <a:lnSpc>
                          <a:spcPct val="115000"/>
                        </a:lnSpc>
                        <a:spcBef>
                          <a:spcPts val="0"/>
                        </a:spcBef>
                        <a:spcAft>
                          <a:spcPts val="0"/>
                        </a:spcAft>
                        <a:buSzPts val="1000"/>
                        <a:buFont typeface="Prompt"/>
                        <a:buAutoNum type="arabicPeriod"/>
                      </a:pPr>
                      <a:r>
                        <a:rPr lang="en-US" sz="1000">
                          <a:latin typeface="Prompt"/>
                          <a:ea typeface="Prompt"/>
                          <a:cs typeface="Prompt"/>
                          <a:sym typeface="Prompt"/>
                        </a:rPr>
                        <a:t>Save Data can control version and running revision data (บันทึก , บันทึกเป็น)</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Supply Plan &gt;&gt; Ability KHM</a:t>
                      </a:r>
                      <a:endParaRPr sz="1000">
                        <a:latin typeface="Prompt"/>
                        <a:ea typeface="Prompt"/>
                        <a:cs typeface="Prompt"/>
                        <a:sym typeface="Prompt"/>
                      </a:endParaRPr>
                    </a:p>
                  </a:txBody>
                  <a:tcPr marL="91450" marR="91450" marT="45725" marB="45725"/>
                </a:tc>
                <a:tc>
                  <a:txBody>
                    <a:bodyPr/>
                    <a:lstStyle/>
                    <a:p>
                      <a:pPr marL="0" lvl="0" indent="0" algn="l" rtl="0">
                        <a:spcBef>
                          <a:spcPts val="0"/>
                        </a:spcBef>
                        <a:spcAft>
                          <a:spcPts val="0"/>
                        </a:spcAft>
                        <a:buClr>
                          <a:schemeClr val="dk1"/>
                        </a:buClr>
                        <a:buFont typeface="Arial"/>
                        <a:buNone/>
                      </a:pPr>
                      <a:r>
                        <a:rPr lang="en-US" sz="1000">
                          <a:latin typeface="Prompt"/>
                          <a:ea typeface="Prompt"/>
                          <a:cs typeface="Prompt"/>
                          <a:sym typeface="Prompt"/>
                        </a:rPr>
                        <a:t>Import Excel</a:t>
                      </a:r>
                      <a:endParaRPr sz="1000">
                        <a:latin typeface="Prompt"/>
                        <a:ea typeface="Prompt"/>
                        <a:cs typeface="Prompt"/>
                        <a:sym typeface="Prompt"/>
                      </a:endParaRPr>
                    </a:p>
                  </a:txBody>
                  <a:tcPr marL="91450" marR="91450" marT="45725" marB="45725"/>
                </a:tc>
                <a:tc>
                  <a:txBody>
                    <a:bodyPr/>
                    <a:lstStyle/>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View Data On Web (Rolling)</a:t>
                      </a:r>
                      <a:endParaRPr sz="1000">
                        <a:latin typeface="Prompt"/>
                        <a:ea typeface="Prompt"/>
                        <a:cs typeface="Prompt"/>
                        <a:sym typeface="Prompt"/>
                      </a:endParaRPr>
                    </a:p>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Paste Data user copy ข้อมูลจาก Excel มาวางใน Web, Edit Data on web</a:t>
                      </a:r>
                      <a:endParaRPr sz="1000">
                        <a:latin typeface="Prompt"/>
                        <a:ea typeface="Prompt"/>
                        <a:cs typeface="Prompt"/>
                        <a:sym typeface="Prompt"/>
                      </a:endParaRPr>
                    </a:p>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Save Data can control version and running revision data (บันทึก , บันทึกเป็น)</a:t>
                      </a:r>
                      <a:endParaRPr sz="1000">
                        <a:latin typeface="Prompt"/>
                        <a:ea typeface="Prompt"/>
                        <a:cs typeface="Prompt"/>
                        <a:sym typeface="Prompt"/>
                      </a:endParaRPr>
                    </a:p>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Recursive Data</a:t>
                      </a:r>
                      <a:endParaRPr sz="1000">
                        <a:latin typeface="Prompt"/>
                        <a:ea typeface="Prompt"/>
                        <a:cs typeface="Prompt"/>
                        <a:sym typeface="Prompt"/>
                      </a:endParaRPr>
                    </a:p>
                    <a:p>
                      <a:pPr marL="0" lvl="0" indent="0" algn="l" rtl="0">
                        <a:lnSpc>
                          <a:spcPct val="115000"/>
                        </a:lnSpc>
                        <a:spcBef>
                          <a:spcPts val="0"/>
                        </a:spcBef>
                        <a:spcAft>
                          <a:spcPts val="0"/>
                        </a:spcAft>
                        <a:buNone/>
                      </a:pPr>
                      <a:r>
                        <a:rPr lang="en-US" sz="1000" i="1">
                          <a:latin typeface="Prompt"/>
                          <a:ea typeface="Prompt"/>
                          <a:cs typeface="Prompt"/>
                          <a:sym typeface="Prompt"/>
                        </a:rPr>
                        <a:t>*** เพิ่มเติม ระบบจะต้องมีส่วน Input ข้อมูลตาม Shipment เพิ่มด้วย</a:t>
                      </a:r>
                      <a:endParaRPr sz="1000" i="1">
                        <a:latin typeface="Prompt"/>
                        <a:ea typeface="Prompt"/>
                        <a:cs typeface="Prompt"/>
                        <a:sym typeface="Prompt"/>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3.</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Supply Plan &gt;&gt; Ability โรงกลั่น</a:t>
                      </a:r>
                      <a:endParaRPr sz="1000">
                        <a:latin typeface="Prompt"/>
                        <a:ea typeface="Prompt"/>
                        <a:cs typeface="Prompt"/>
                        <a:sym typeface="Prompt"/>
                      </a:endParaRPr>
                    </a:p>
                  </a:txBody>
                  <a:tcPr marL="91450" marR="91450" marT="45725" marB="45725"/>
                </a:tc>
                <a:tc>
                  <a:txBody>
                    <a:bodyPr/>
                    <a:lstStyle/>
                    <a:p>
                      <a:pPr marL="0" lvl="0" indent="0" algn="l" rtl="0">
                        <a:spcBef>
                          <a:spcPts val="0"/>
                        </a:spcBef>
                        <a:spcAft>
                          <a:spcPts val="0"/>
                        </a:spcAft>
                        <a:buClr>
                          <a:schemeClr val="dk1"/>
                        </a:buClr>
                        <a:buFont typeface="Arial"/>
                        <a:buNone/>
                      </a:pPr>
                      <a:r>
                        <a:rPr lang="en-US" sz="1000">
                          <a:latin typeface="Prompt"/>
                          <a:ea typeface="Prompt"/>
                          <a:cs typeface="Prompt"/>
                          <a:sym typeface="Prompt"/>
                        </a:rPr>
                        <a:t>Import Excel?????</a:t>
                      </a:r>
                      <a:endParaRPr sz="1000">
                        <a:latin typeface="Prompt"/>
                        <a:ea typeface="Prompt"/>
                        <a:cs typeface="Prompt"/>
                        <a:sym typeface="Prompt"/>
                      </a:endParaRPr>
                    </a:p>
                  </a:txBody>
                  <a:tcPr marL="91450" marR="91450" marT="45725" marB="45725"/>
                </a:tc>
                <a:tc>
                  <a:txBody>
                    <a:bodyPr/>
                    <a:lstStyle/>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View Data On Web (Rolling)</a:t>
                      </a:r>
                      <a:endParaRPr sz="1000">
                        <a:latin typeface="Prompt"/>
                        <a:ea typeface="Prompt"/>
                        <a:cs typeface="Prompt"/>
                        <a:sym typeface="Prompt"/>
                      </a:endParaRPr>
                    </a:p>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Paste Data user copy ข้อมูลจาก Excel มาวางใน Web, Edit Data on web</a:t>
                      </a:r>
                      <a:endParaRPr sz="1000">
                        <a:latin typeface="Prompt"/>
                        <a:ea typeface="Prompt"/>
                        <a:cs typeface="Prompt"/>
                        <a:sym typeface="Prompt"/>
                      </a:endParaRPr>
                    </a:p>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Save Data can control version and running revision data (บันทึก , บันทึกเป็น)</a:t>
                      </a:r>
                      <a:endParaRPr sz="1000">
                        <a:latin typeface="Prompt"/>
                        <a:ea typeface="Prompt"/>
                        <a:cs typeface="Prompt"/>
                        <a:sym typeface="Prompt"/>
                      </a:endParaRPr>
                    </a:p>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Recursive Data</a:t>
                      </a:r>
                      <a:endParaRPr sz="1000">
                        <a:latin typeface="Prompt"/>
                        <a:ea typeface="Prompt"/>
                        <a:cs typeface="Prompt"/>
                        <a:sym typeface="Prompt"/>
                      </a:endParaRPr>
                    </a:p>
                    <a:p>
                      <a:pPr marL="0" lvl="0" indent="0" algn="l" rtl="0">
                        <a:lnSpc>
                          <a:spcPct val="115000"/>
                        </a:lnSpc>
                        <a:spcBef>
                          <a:spcPts val="0"/>
                        </a:spcBef>
                        <a:spcAft>
                          <a:spcPts val="0"/>
                        </a:spcAft>
                        <a:buNone/>
                      </a:pPr>
                      <a:r>
                        <a:rPr lang="en-US" sz="1000" i="1">
                          <a:latin typeface="Prompt"/>
                          <a:ea typeface="Prompt"/>
                          <a:cs typeface="Prompt"/>
                          <a:sym typeface="Prompt"/>
                        </a:rPr>
                        <a:t>*** เพิ่มเติม ระบบต้องรองรับการเพิ่มรองกลั่นได้</a:t>
                      </a:r>
                      <a:endParaRPr sz="1000" i="1">
                        <a:latin typeface="Prompt"/>
                        <a:ea typeface="Prompt"/>
                        <a:cs typeface="Prompt"/>
                        <a:sym typeface="Prompt"/>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4.</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Supply Plan &gt;&gt; Ability Pentane</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solidFill>
                            <a:srgbClr val="FF0000"/>
                          </a:solidFill>
                          <a:latin typeface="Prompt"/>
                          <a:ea typeface="Prompt"/>
                          <a:cs typeface="Prompt"/>
                          <a:sym typeface="Prompt"/>
                        </a:rPr>
                        <a:t>ไม่พบรายละเอียดใน Proposal แต่มีระบุใน CR1 และส่งมอบใน Milestone 1 เรียบร้อย</a:t>
                      </a:r>
                      <a:endParaRPr sz="1000">
                        <a:solidFill>
                          <a:srgbClr val="FF0000"/>
                        </a:solidFill>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5.</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Reference Price &gt;&gt; Cost</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chemeClr val="accent1"/>
                        </a:buClr>
                        <a:buSzPts val="1600"/>
                        <a:buFont typeface="Browallia New"/>
                        <a:buNone/>
                      </a:pPr>
                      <a:r>
                        <a:rPr lang="en-US" sz="1000">
                          <a:latin typeface="Prompt"/>
                          <a:ea typeface="Prompt"/>
                          <a:cs typeface="Prompt"/>
                          <a:sym typeface="Prompt"/>
                        </a:rPr>
                        <a:t>มีรายละเอียดใน Proposal </a:t>
                      </a:r>
                      <a:endParaRPr sz="1000">
                        <a:latin typeface="Prompt"/>
                        <a:ea typeface="Prompt"/>
                        <a:cs typeface="Prompt"/>
                        <a:sym typeface="Prompt"/>
                      </a:endParaRPr>
                    </a:p>
                    <a:p>
                      <a:pPr marL="0" marR="0" lvl="0" indent="0" algn="l" rtl="0">
                        <a:lnSpc>
                          <a:spcPct val="100000"/>
                        </a:lnSpc>
                        <a:spcBef>
                          <a:spcPts val="0"/>
                        </a:spcBef>
                        <a:spcAft>
                          <a:spcPts val="0"/>
                        </a:spcAft>
                        <a:buClr>
                          <a:schemeClr val="accent1"/>
                        </a:buClr>
                        <a:buSzPts val="1600"/>
                        <a:buFont typeface="Browallia New"/>
                        <a:buNone/>
                      </a:pPr>
                      <a:r>
                        <a:rPr lang="en-US" sz="1000">
                          <a:solidFill>
                            <a:srgbClr val="FF0000"/>
                          </a:solidFill>
                          <a:latin typeface="Prompt"/>
                          <a:ea typeface="Prompt"/>
                          <a:cs typeface="Prompt"/>
                          <a:sym typeface="Prompt"/>
                        </a:rPr>
                        <a:t>แต่เป็นอีกรูปแบบต่างจากที่ประเมิน</a:t>
                      </a:r>
                      <a:endParaRPr sz="1000">
                        <a:solidFill>
                          <a:srgbClr val="FF0000"/>
                        </a:solidFill>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None/>
                      </a:pPr>
                      <a:endParaRPr sz="1000">
                        <a:solidFill>
                          <a:schemeClr val="accent1"/>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6.</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Reference Price &gt;&gt; Reference Price</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solidFill>
                            <a:srgbClr val="002060"/>
                          </a:solidFill>
                          <a:latin typeface="Prompt"/>
                          <a:ea typeface="Prompt"/>
                          <a:cs typeface="Prompt"/>
                          <a:sym typeface="Prompt"/>
                        </a:rPr>
                        <a:t>มีรายละเอียดใน Proposal</a:t>
                      </a:r>
                      <a:endParaRPr sz="1000">
                        <a:latin typeface="Prompt"/>
                        <a:ea typeface="Prompt"/>
                        <a:cs typeface="Prompt"/>
                        <a:sym typeface="Prompt"/>
                      </a:endParaRPr>
                    </a:p>
                    <a:p>
                      <a:pPr marL="0" marR="0" lvl="0" indent="0" algn="l" rtl="0">
                        <a:spcBef>
                          <a:spcPts val="0"/>
                        </a:spcBef>
                        <a:spcAft>
                          <a:spcPts val="0"/>
                        </a:spcAft>
                        <a:buNone/>
                      </a:pPr>
                      <a:r>
                        <a:rPr lang="en-US" sz="1000">
                          <a:solidFill>
                            <a:srgbClr val="FF0000"/>
                          </a:solidFill>
                          <a:latin typeface="Prompt"/>
                          <a:ea typeface="Prompt"/>
                          <a:cs typeface="Prompt"/>
                          <a:sym typeface="Prompt"/>
                        </a:rPr>
                        <a:t>แต่เป็นอีกรูปแบบต่างจากที่ประเมิน</a:t>
                      </a:r>
                      <a:endParaRPr sz="1000">
                        <a:solidFill>
                          <a:srgbClr val="FF0000"/>
                        </a:solidFill>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endParaRPr sz="1000">
                        <a:solidFill>
                          <a:srgbClr val="00206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7.</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Optimize &amp; Result &gt;&gt; Cal margin($ Ton)</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มีรายละเอียดใน Proposal</a:t>
                      </a:r>
                      <a:endParaRPr sz="1000">
                        <a:latin typeface="Prompt"/>
                        <a:ea typeface="Prompt"/>
                        <a:cs typeface="Prompt"/>
                        <a:sym typeface="Prompt"/>
                      </a:endParaRPr>
                    </a:p>
                    <a:p>
                      <a:pPr marL="0" marR="0" lvl="0" indent="0" algn="l" rtl="0">
                        <a:spcBef>
                          <a:spcPts val="0"/>
                        </a:spcBef>
                        <a:spcAft>
                          <a:spcPts val="0"/>
                        </a:spcAft>
                        <a:buNone/>
                      </a:pPr>
                      <a:r>
                        <a:rPr lang="en-US" sz="1000">
                          <a:solidFill>
                            <a:srgbClr val="FF0000"/>
                          </a:solidFill>
                          <a:latin typeface="Prompt"/>
                          <a:ea typeface="Prompt"/>
                          <a:cs typeface="Prompt"/>
                          <a:sym typeface="Prompt"/>
                        </a:rPr>
                        <a:t>แต่เป็นในรุปแบบการ Import Excel เท่านั้น ปัจจุบันระบบคำนวณให้</a:t>
                      </a:r>
                      <a:endParaRPr sz="1000">
                        <a:solidFill>
                          <a:srgbClr val="FF0000"/>
                        </a:solidFill>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endParaRPr sz="1000">
                        <a:solidFill>
                          <a:schemeClr val="accent1"/>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7"/>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8.</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Optimize &amp; Result &gt;&gt; M7 Demand Plan</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chemeClr val="accent1"/>
                        </a:buClr>
                        <a:buSzPts val="1600"/>
                        <a:buFont typeface="Browallia New"/>
                        <a:buNone/>
                      </a:pPr>
                      <a:r>
                        <a:rPr lang="en-US" sz="1000">
                          <a:latin typeface="Prompt"/>
                          <a:ea typeface="Prompt"/>
                          <a:cs typeface="Prompt"/>
                          <a:sym typeface="Prompt"/>
                        </a:rPr>
                        <a:t>มีรายละเอียดใน Proposal </a:t>
                      </a:r>
                      <a:endParaRPr sz="1000">
                        <a:latin typeface="Prompt"/>
                        <a:ea typeface="Prompt"/>
                        <a:cs typeface="Prompt"/>
                        <a:sym typeface="Prompt"/>
                      </a:endParaRPr>
                    </a:p>
                    <a:p>
                      <a:pPr marL="0" marR="0" lvl="0" indent="0" algn="l" rtl="0">
                        <a:lnSpc>
                          <a:spcPct val="100000"/>
                        </a:lnSpc>
                        <a:spcBef>
                          <a:spcPts val="0"/>
                        </a:spcBef>
                        <a:spcAft>
                          <a:spcPts val="0"/>
                        </a:spcAft>
                        <a:buClr>
                          <a:schemeClr val="accent1"/>
                        </a:buClr>
                        <a:buSzPts val="1600"/>
                        <a:buFont typeface="Browallia New"/>
                        <a:buNone/>
                      </a:pPr>
                      <a:r>
                        <a:rPr lang="en-US" sz="1000">
                          <a:solidFill>
                            <a:srgbClr val="FF0000"/>
                          </a:solidFill>
                          <a:latin typeface="Prompt"/>
                          <a:ea typeface="Prompt"/>
                          <a:cs typeface="Prompt"/>
                          <a:sym typeface="Prompt"/>
                        </a:rPr>
                        <a:t>แต่เป็นส่วนที่อยู่ในรายงาน Inform OR ปัจจุบันพบว่าจะต้อง Input ข้อมูลส่วนนี้เพิ่มเติม</a:t>
                      </a:r>
                      <a:endParaRPr sz="1000">
                        <a:solidFill>
                          <a:srgbClr val="FF0000"/>
                        </a:solidFill>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None/>
                      </a:pPr>
                      <a:endParaRPr sz="1000">
                        <a:solidFill>
                          <a:schemeClr val="accent1"/>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8"/>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9.</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Optimize &amp; Result &gt;&gt; Result</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มีรายละเอียดใน Proposal</a:t>
                      </a:r>
                      <a:endParaRPr sz="1000">
                        <a:latin typeface="Prompt"/>
                        <a:ea typeface="Prompt"/>
                        <a:cs typeface="Prompt"/>
                        <a:sym typeface="Prompt"/>
                      </a:endParaRPr>
                    </a:p>
                    <a:p>
                      <a:pPr marL="0" marR="0" lvl="0" indent="0" algn="l" rtl="0">
                        <a:spcBef>
                          <a:spcPts val="0"/>
                        </a:spcBef>
                        <a:spcAft>
                          <a:spcPts val="0"/>
                        </a:spcAft>
                        <a:buNone/>
                      </a:pPr>
                      <a:r>
                        <a:rPr lang="en-US" sz="1000">
                          <a:solidFill>
                            <a:srgbClr val="FF0000"/>
                          </a:solidFill>
                          <a:latin typeface="Prompt"/>
                          <a:ea typeface="Prompt"/>
                          <a:cs typeface="Prompt"/>
                          <a:sym typeface="Prompt"/>
                        </a:rPr>
                        <a:t>เดิมจะให้ User Download Excel มาเพื่อดู Result ปัจจุบันระบบให้ monitor บนเว็บได้เลย</a:t>
                      </a:r>
                      <a:endParaRPr sz="1000">
                        <a:solidFill>
                          <a:srgbClr val="FF0000"/>
                        </a:solidFill>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endParaRPr sz="1000">
                        <a:solidFill>
                          <a:schemeClr val="accent1"/>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9"/>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10.</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Optimize &amp; Result &gt;&gt; Summary</a:t>
                      </a:r>
                      <a:endParaRPr sz="1000">
                        <a:latin typeface="Prompt"/>
                        <a:ea typeface="Prompt"/>
                        <a:cs typeface="Prompt"/>
                        <a:sym typeface="Prompt"/>
                      </a:endParaRPr>
                    </a:p>
                    <a:p>
                      <a:pPr marL="0" marR="0" lvl="0" indent="0" algn="l" rtl="0">
                        <a:spcBef>
                          <a:spcPts val="0"/>
                        </a:spcBef>
                        <a:spcAft>
                          <a:spcPts val="0"/>
                        </a:spcAft>
                        <a:buNone/>
                      </a:pPr>
                      <a:r>
                        <a:rPr lang="en-US" sz="1000">
                          <a:latin typeface="Prompt"/>
                          <a:ea typeface="Prompt"/>
                          <a:cs typeface="Prompt"/>
                          <a:sym typeface="Prompt"/>
                        </a:rPr>
                        <a:t>(รูปแบบตามไฟล์ Calc Margin_24May2021.xlsx)</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p>
                      <a:pPr marL="0" marR="0" lvl="0" indent="0" algn="l" rtl="0">
                        <a:spcBef>
                          <a:spcPts val="0"/>
                        </a:spcBef>
                        <a:spcAft>
                          <a:spcPts val="0"/>
                        </a:spcAft>
                        <a:buNone/>
                      </a:pPr>
                      <a:r>
                        <a:rPr lang="en-US" sz="1000">
                          <a:solidFill>
                            <a:srgbClr val="FF0000"/>
                          </a:solidFill>
                          <a:latin typeface="Prompt"/>
                          <a:ea typeface="Prompt"/>
                          <a:cs typeface="Prompt"/>
                          <a:sym typeface="Prompt"/>
                        </a:rPr>
                        <a:t>เนื่องจากเดิมจะนำไฟล์ดังกล่าวเข้าระบบ ปัจจุบันพบว่าไฟล์ดังกล่าวคือ Output</a:t>
                      </a:r>
                      <a:endParaRPr sz="1000">
                        <a:solidFill>
                          <a:srgbClr val="FF0000"/>
                        </a:solidFill>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None/>
                      </a:pPr>
                      <a:endParaRPr sz="1000">
                        <a:solidFill>
                          <a:srgbClr val="FF000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10"/>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11.</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Optimize &amp; Result &gt;&gt; Merge Allo</a:t>
                      </a:r>
                      <a:endParaRPr sz="1000">
                        <a:latin typeface="Prompt"/>
                        <a:ea typeface="Prompt"/>
                        <a:cs typeface="Prompt"/>
                        <a:sym typeface="Prompt"/>
                      </a:endParaRPr>
                    </a:p>
                  </a:txBody>
                  <a:tcPr marL="91450" marR="91450" marT="45725" marB="45725"/>
                </a:tc>
                <a:tc>
                  <a:txBody>
                    <a:bodyPr/>
                    <a:lstStyle/>
                    <a:p>
                      <a:pPr marL="0" lvl="0" indent="0" algn="l" rtl="0">
                        <a:spcBef>
                          <a:spcPts val="0"/>
                        </a:spcBef>
                        <a:spcAft>
                          <a:spcPts val="0"/>
                        </a:spcAft>
                        <a:buNone/>
                      </a:pPr>
                      <a:r>
                        <a:rPr lang="en-US" sz="1000">
                          <a:latin typeface="Prompt"/>
                          <a:ea typeface="Prompt"/>
                          <a:cs typeface="Prompt"/>
                          <a:sym typeface="Prompt"/>
                        </a:rPr>
                        <a:t>มีรายละเอียดใน Proposal</a:t>
                      </a:r>
                      <a:endParaRPr sz="1000">
                        <a:latin typeface="Prompt"/>
                        <a:ea typeface="Prompt"/>
                        <a:cs typeface="Prompt"/>
                        <a:sym typeface="Prompt"/>
                      </a:endParaRPr>
                    </a:p>
                    <a:p>
                      <a:pPr marL="0" lvl="0" indent="0" algn="l" rtl="0">
                        <a:spcBef>
                          <a:spcPts val="0"/>
                        </a:spcBef>
                        <a:spcAft>
                          <a:spcPts val="0"/>
                        </a:spcAft>
                        <a:buNone/>
                      </a:pPr>
                      <a:r>
                        <a:rPr lang="en-US" sz="1000">
                          <a:latin typeface="Prompt"/>
                          <a:ea typeface="Prompt"/>
                          <a:cs typeface="Prompt"/>
                          <a:sym typeface="Prompt"/>
                        </a:rPr>
                        <a:t>เดิมจะให้ User Download Excel มาเพื่อแก้ไขข้อมูล</a:t>
                      </a:r>
                      <a:endParaRPr sz="1000">
                        <a:latin typeface="Prompt"/>
                        <a:ea typeface="Prompt"/>
                        <a:cs typeface="Prompt"/>
                        <a:sym typeface="Prompt"/>
                      </a:endParaRPr>
                    </a:p>
                    <a:p>
                      <a:pPr marL="0" lvl="0" indent="0" algn="l" rtl="0">
                        <a:spcBef>
                          <a:spcPts val="0"/>
                        </a:spcBef>
                        <a:spcAft>
                          <a:spcPts val="0"/>
                        </a:spcAft>
                        <a:buNone/>
                      </a:pPr>
                      <a:r>
                        <a:rPr lang="en-US" sz="1000">
                          <a:latin typeface="Prompt"/>
                          <a:ea typeface="Prompt"/>
                          <a:cs typeface="Prompt"/>
                          <a:sym typeface="Prompt"/>
                        </a:rPr>
                        <a:t>มีรายละเอียดใน CR1 ระบุว่าให้ทำผ่านเว็บได้ </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endParaRPr sz="1000">
                        <a:solidFill>
                          <a:schemeClr val="accent1"/>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11"/>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12.</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Inventory &amp; LR Constrain &gt;&gt; Tank Cap</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 ส่วนรับข้อมูล Input</a:t>
                      </a:r>
                      <a:endParaRPr sz="1000">
                        <a:latin typeface="Prompt"/>
                        <a:ea typeface="Prompt"/>
                        <a:cs typeface="Prompt"/>
                        <a:sym typeface="Prompt"/>
                      </a:endParaRPr>
                    </a:p>
                    <a:p>
                      <a:pPr marL="0" marR="0" lvl="0" indent="0" algn="l" rtl="0">
                        <a:spcBef>
                          <a:spcPts val="0"/>
                        </a:spcBef>
                        <a:spcAft>
                          <a:spcPts val="0"/>
                        </a:spcAft>
                        <a:buNone/>
                      </a:pPr>
                      <a:r>
                        <a:rPr lang="en-US" sz="1000">
                          <a:latin typeface="Prompt"/>
                          <a:ea typeface="Prompt"/>
                          <a:cs typeface="Prompt"/>
                          <a:sym typeface="Prompt"/>
                        </a:rPr>
                        <a:t>แต่มีการกล่าวถึงอยู่ใน Proposal ข้อที่ 3. ส่วนประมวลผลข้อมูล (Optimization engine) </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None/>
                      </a:pPr>
                      <a:endParaRPr sz="1000">
                        <a:solidFill>
                          <a:srgbClr val="FF000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12"/>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13.</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Inventory &amp; LR Constrain &gt;&gt; LR By Legal</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 ส่วนรับข้อมูล Input</a:t>
                      </a:r>
                      <a:endParaRPr sz="1000">
                        <a:latin typeface="Prompt"/>
                        <a:ea typeface="Prompt"/>
                        <a:cs typeface="Prompt"/>
                        <a:sym typeface="Prompt"/>
                      </a:endParaRPr>
                    </a:p>
                    <a:p>
                      <a:pPr marL="0" marR="0" lvl="0" indent="0" algn="l" rtl="0">
                        <a:spcBef>
                          <a:spcPts val="0"/>
                        </a:spcBef>
                        <a:spcAft>
                          <a:spcPts val="0"/>
                        </a:spcAft>
                        <a:buNone/>
                      </a:pPr>
                      <a:r>
                        <a:rPr lang="en-US" sz="1000">
                          <a:latin typeface="Prompt"/>
                          <a:ea typeface="Prompt"/>
                          <a:cs typeface="Prompt"/>
                          <a:sym typeface="Prompt"/>
                        </a:rPr>
                        <a:t>แต่มีการกล่าวถึงอยู่ใน Proposal ข้อที่ 3. ส่วนประมวลผลข้อมูล (Optimization engine) </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None/>
                      </a:pPr>
                      <a:endParaRPr sz="1000">
                        <a:solidFill>
                          <a:srgbClr val="FF000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13"/>
                  </a:ext>
                </a:extLst>
              </a:tr>
              <a:tr h="261400">
                <a:tc>
                  <a:txBody>
                    <a:bodyPr/>
                    <a:lstStyle/>
                    <a:p>
                      <a:pPr marL="0" marR="0" lvl="0" indent="0" algn="r" rtl="0">
                        <a:spcBef>
                          <a:spcPts val="0"/>
                        </a:spcBef>
                        <a:spcAft>
                          <a:spcPts val="0"/>
                        </a:spcAft>
                        <a:buNone/>
                      </a:pPr>
                      <a:r>
                        <a:rPr lang="en-US" sz="1000">
                          <a:latin typeface="Prompt"/>
                          <a:ea typeface="Prompt"/>
                          <a:cs typeface="Prompt"/>
                          <a:sym typeface="Prompt"/>
                        </a:rPr>
                        <a:t>14.</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Inventory &amp; LR Constrain &gt;&gt; Depot</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 ส่วนรับข้อมูล Input</a:t>
                      </a:r>
                      <a:endParaRPr sz="1000">
                        <a:latin typeface="Prompt"/>
                        <a:ea typeface="Prompt"/>
                        <a:cs typeface="Prompt"/>
                        <a:sym typeface="Prompt"/>
                      </a:endParaRPr>
                    </a:p>
                    <a:p>
                      <a:pPr marL="0" marR="0" lvl="0" indent="0" algn="l" rtl="0">
                        <a:spcBef>
                          <a:spcPts val="0"/>
                        </a:spcBef>
                        <a:spcAft>
                          <a:spcPts val="0"/>
                        </a:spcAft>
                        <a:buNone/>
                      </a:pPr>
                      <a:r>
                        <a:rPr lang="en-US" sz="1000">
                          <a:latin typeface="Prompt"/>
                          <a:ea typeface="Prompt"/>
                          <a:cs typeface="Prompt"/>
                          <a:sym typeface="Prompt"/>
                        </a:rPr>
                        <a:t>แต่มีการกล่าวถึงอยู่ใน Proposal ข้อที่ 3. ส่วนประมวลผลข้อมูล (Optimization engine) </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None/>
                      </a:pPr>
                      <a:endParaRPr sz="1000">
                        <a:solidFill>
                          <a:srgbClr val="FF000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14"/>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847"/>
        <p:cNvGrpSpPr/>
        <p:nvPr/>
      </p:nvGrpSpPr>
      <p:grpSpPr>
        <a:xfrm>
          <a:off x="0" y="0"/>
          <a:ext cx="0" cy="0"/>
          <a:chOff x="0" y="0"/>
          <a:chExt cx="0" cy="0"/>
        </a:xfrm>
      </p:grpSpPr>
      <p:graphicFrame>
        <p:nvGraphicFramePr>
          <p:cNvPr id="848" name="Google Shape;848;p19"/>
          <p:cNvGraphicFramePr/>
          <p:nvPr/>
        </p:nvGraphicFramePr>
        <p:xfrm>
          <a:off x="335360" y="116632"/>
          <a:ext cx="3000000" cy="3000000"/>
        </p:xfrm>
        <a:graphic>
          <a:graphicData uri="http://schemas.openxmlformats.org/drawingml/2006/table">
            <a:tbl>
              <a:tblPr firstRow="1" bandRow="1">
                <a:noFill/>
                <a:tableStyleId>{2C6EEC4B-80EC-4FC7-B149-0C08515122E4}</a:tableStyleId>
              </a:tblPr>
              <a:tblGrid>
                <a:gridCol w="818150">
                  <a:extLst>
                    <a:ext uri="{9D8B030D-6E8A-4147-A177-3AD203B41FA5}">
                      <a16:colId xmlns:a16="http://schemas.microsoft.com/office/drawing/2014/main" val="20000"/>
                    </a:ext>
                  </a:extLst>
                </a:gridCol>
                <a:gridCol w="3502325">
                  <a:extLst>
                    <a:ext uri="{9D8B030D-6E8A-4147-A177-3AD203B41FA5}">
                      <a16:colId xmlns:a16="http://schemas.microsoft.com/office/drawing/2014/main" val="20001"/>
                    </a:ext>
                  </a:extLst>
                </a:gridCol>
                <a:gridCol w="697957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000">
                          <a:latin typeface="Prompt"/>
                          <a:ea typeface="Prompt"/>
                          <a:cs typeface="Prompt"/>
                          <a:sym typeface="Prompt"/>
                        </a:rPr>
                        <a:t>No.</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เมนูปัจจุบันใน Web </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เปรียบเทีบบกับ Proposal</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15.</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Customer Constrain &gt;&gt; Customer</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p>
                      <a:pPr marL="0" marR="0" lvl="0" indent="0" algn="l" rtl="0">
                        <a:lnSpc>
                          <a:spcPct val="100000"/>
                        </a:lnSpc>
                        <a:spcBef>
                          <a:spcPts val="0"/>
                        </a:spcBef>
                        <a:spcAft>
                          <a:spcPts val="0"/>
                        </a:spcAft>
                        <a:buClr>
                          <a:schemeClr val="dk1"/>
                        </a:buClr>
                        <a:buSzPts val="1600"/>
                        <a:buFont typeface="Browallia New"/>
                        <a:buNone/>
                      </a:pPr>
                      <a:r>
                        <a:rPr lang="en-US" sz="1000">
                          <a:solidFill>
                            <a:schemeClr val="dk1"/>
                          </a:solidFill>
                          <a:latin typeface="Prompt"/>
                          <a:ea typeface="Prompt"/>
                          <a:cs typeface="Prompt"/>
                          <a:sym typeface="Prompt"/>
                        </a:rPr>
                        <a:t>แต่ระบบควรจะมีเพื่อใช้แยกลูกค้า</a:t>
                      </a:r>
                      <a:endParaRPr sz="1000">
                        <a:solidFill>
                          <a:schemeClr val="dk1"/>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16.</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Customer Constrain &gt;&gt; Contract</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 ส่วนรับข้อมูล Input</a:t>
                      </a:r>
                      <a:endParaRPr sz="1000">
                        <a:latin typeface="Prompt"/>
                        <a:ea typeface="Prompt"/>
                        <a:cs typeface="Prompt"/>
                        <a:sym typeface="Prompt"/>
                      </a:endParaRPr>
                    </a:p>
                    <a:p>
                      <a:pPr marL="0" marR="0" lvl="0" indent="0" algn="l" rtl="0">
                        <a:spcBef>
                          <a:spcPts val="0"/>
                        </a:spcBef>
                        <a:spcAft>
                          <a:spcPts val="0"/>
                        </a:spcAft>
                        <a:buNone/>
                      </a:pPr>
                      <a:r>
                        <a:rPr lang="en-US" sz="1000">
                          <a:latin typeface="Prompt"/>
                          <a:ea typeface="Prompt"/>
                          <a:cs typeface="Prompt"/>
                          <a:sym typeface="Prompt"/>
                        </a:rPr>
                        <a:t>แต่มีการกล่าวถึงอยู่ใน Proposal ข้อที่ 3. ส่วนประมวลผลข้อมูล (Optimization engine) </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17.</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Customer Constrain &gt;&gt; Volume Constrain</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 ส่วนรับข้อมูล Input</a:t>
                      </a:r>
                      <a:endParaRPr sz="1000">
                        <a:latin typeface="Prompt"/>
                        <a:ea typeface="Prompt"/>
                        <a:cs typeface="Prompt"/>
                        <a:sym typeface="Prompt"/>
                      </a:endParaRPr>
                    </a:p>
                    <a:p>
                      <a:pPr marL="0" marR="0" lvl="0" indent="0" algn="l" rtl="0">
                        <a:spcBef>
                          <a:spcPts val="0"/>
                        </a:spcBef>
                        <a:spcAft>
                          <a:spcPts val="0"/>
                        </a:spcAft>
                        <a:buNone/>
                      </a:pPr>
                      <a:r>
                        <a:rPr lang="en-US" sz="1000">
                          <a:latin typeface="Prompt"/>
                          <a:ea typeface="Prompt"/>
                          <a:cs typeface="Prompt"/>
                          <a:sym typeface="Prompt"/>
                        </a:rPr>
                        <a:t>แต่มีการกล่าวถึงอยู่ใน Proposal ข้อที่ 3. ส่วนประมวลผลข้อมูล (Optimization engine) </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18.</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Customer Constrain &gt;&gt; Turn Around</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19.</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Master &gt;&gt; Product</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20.</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Master &gt;&gt; Source &amp; Delivery Point</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21.</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Planning Report &gt;&gt; แผนการผลิตอีเทน</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มีรายละเอียดใน Proposal แต่เป็นเพียงการดาวน์โหลด Excel เท่านั้น, </a:t>
                      </a:r>
                      <a:r>
                        <a:rPr lang="en-US" sz="1000" i="0">
                          <a:latin typeface="Prompt"/>
                          <a:ea typeface="Prompt"/>
                          <a:cs typeface="Prompt"/>
                          <a:sym typeface="Prompt"/>
                        </a:rPr>
                        <a:t>ปัจจุบัน</a:t>
                      </a:r>
                      <a:r>
                        <a:rPr lang="en-US" sz="1000" i="0">
                          <a:solidFill>
                            <a:srgbClr val="002060"/>
                          </a:solidFill>
                          <a:latin typeface="Prompt"/>
                          <a:ea typeface="Prompt"/>
                          <a:cs typeface="Prompt"/>
                          <a:sym typeface="Prompt"/>
                        </a:rPr>
                        <a:t> User แจ้งว่าให้ระบบรองรับการ Monitor on web และ Export report to excel ได้</a:t>
                      </a:r>
                      <a:endParaRPr sz="1000" i="0">
                        <a:solidFill>
                          <a:srgbClr val="00206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7"/>
                  </a:ext>
                </a:extLst>
              </a:tr>
              <a:tr h="148275">
                <a:tc>
                  <a:txBody>
                    <a:bodyPr/>
                    <a:lstStyle/>
                    <a:p>
                      <a:pPr marL="0" marR="0" lvl="0" indent="0" algn="r" rtl="0">
                        <a:spcBef>
                          <a:spcPts val="0"/>
                        </a:spcBef>
                        <a:spcAft>
                          <a:spcPts val="0"/>
                        </a:spcAft>
                        <a:buNone/>
                      </a:pPr>
                      <a:r>
                        <a:rPr lang="en-US" sz="1000">
                          <a:latin typeface="Prompt"/>
                          <a:ea typeface="Prompt"/>
                          <a:cs typeface="Prompt"/>
                          <a:sym typeface="Prompt"/>
                        </a:rPr>
                        <a:t>22.</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Planning Report &gt;&gt; Inform OR</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มีรายละเอียดใน Proposal แต่เป็นเพียงการดาวน์โหลด Excel เท่านั้น, </a:t>
                      </a:r>
                      <a:r>
                        <a:rPr lang="en-US" sz="1000" i="0">
                          <a:latin typeface="Prompt"/>
                          <a:ea typeface="Prompt"/>
                          <a:cs typeface="Prompt"/>
                          <a:sym typeface="Prompt"/>
                        </a:rPr>
                        <a:t>ปัจจุบัน</a:t>
                      </a:r>
                      <a:r>
                        <a:rPr lang="en-US" sz="1000" i="0">
                          <a:solidFill>
                            <a:srgbClr val="002060"/>
                          </a:solidFill>
                          <a:latin typeface="Prompt"/>
                          <a:ea typeface="Prompt"/>
                          <a:cs typeface="Prompt"/>
                          <a:sym typeface="Prompt"/>
                        </a:rPr>
                        <a:t> User แจ้งว่าให้ระบบรองรับการ Monitor on web และ Export report to excel ได้</a:t>
                      </a:r>
                      <a:endParaRPr sz="1000" i="0">
                        <a:solidFill>
                          <a:srgbClr val="00206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8"/>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23.</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Planning Report &gt;&gt; LPG Rolling</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มีรายละเอียดใน Proposal แต่เป็นเพียงการดาวน์โหลด Excel เท่านั้น, </a:t>
                      </a:r>
                      <a:r>
                        <a:rPr lang="en-US" sz="1000" i="0">
                          <a:latin typeface="Prompt"/>
                          <a:ea typeface="Prompt"/>
                          <a:cs typeface="Prompt"/>
                          <a:sym typeface="Prompt"/>
                        </a:rPr>
                        <a:t>ปัจจุบัน</a:t>
                      </a:r>
                      <a:r>
                        <a:rPr lang="en-US" sz="1000" i="0">
                          <a:solidFill>
                            <a:srgbClr val="002060"/>
                          </a:solidFill>
                          <a:latin typeface="Prompt"/>
                          <a:ea typeface="Prompt"/>
                          <a:cs typeface="Prompt"/>
                          <a:sym typeface="Prompt"/>
                        </a:rPr>
                        <a:t> User แจ้งว่าให้ระบบรองรับการ Monitor on web และ Export report to excel ได้</a:t>
                      </a:r>
                      <a:endParaRPr sz="1000" i="0">
                        <a:solidFill>
                          <a:srgbClr val="00206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9"/>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24.</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Planning Report &gt;&gt; New Balance</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มีรายละเอียดใน Proposal แต่เป็นเพียงการดาวน์โหลด Excel เท่านั้น, </a:t>
                      </a:r>
                      <a:r>
                        <a:rPr lang="en-US" sz="1000" i="0">
                          <a:latin typeface="Prompt"/>
                          <a:ea typeface="Prompt"/>
                          <a:cs typeface="Prompt"/>
                          <a:sym typeface="Prompt"/>
                        </a:rPr>
                        <a:t>ปัจจุบัน</a:t>
                      </a:r>
                      <a:r>
                        <a:rPr lang="en-US" sz="1000" i="0">
                          <a:solidFill>
                            <a:srgbClr val="002060"/>
                          </a:solidFill>
                          <a:latin typeface="Prompt"/>
                          <a:ea typeface="Prompt"/>
                          <a:cs typeface="Prompt"/>
                          <a:sym typeface="Prompt"/>
                        </a:rPr>
                        <a:t> User แจ้งว่าให้ระบบรองรับการ Monitor on web และ Export report to excel ได้</a:t>
                      </a:r>
                      <a:endParaRPr sz="1000" i="0">
                        <a:solidFill>
                          <a:srgbClr val="00206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10"/>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25.</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System &gt;&gt; User</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Standard System (ระบบควรจะมี)</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11"/>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26.</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System &gt;&gt; User Group</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Browallia New"/>
                        <a:buNone/>
                      </a:pPr>
                      <a:r>
                        <a:rPr lang="en-US" sz="1000">
                          <a:latin typeface="Prompt"/>
                          <a:ea typeface="Prompt"/>
                          <a:cs typeface="Prompt"/>
                          <a:sym typeface="Prompt"/>
                        </a:rPr>
                        <a:t>Standard System (ระบบควรจะมี)</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12"/>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27.</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System &gt;&gt; Signature</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13"/>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28.</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System &gt;&gt; Permission</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Browallia New"/>
                        <a:buNone/>
                      </a:pPr>
                      <a:r>
                        <a:rPr lang="en-US" sz="1000">
                          <a:latin typeface="Prompt"/>
                          <a:ea typeface="Prompt"/>
                          <a:cs typeface="Prompt"/>
                          <a:sym typeface="Prompt"/>
                        </a:rPr>
                        <a:t>Standard System (ระบบควรจะมี)</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14"/>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852"/>
        <p:cNvGrpSpPr/>
        <p:nvPr/>
      </p:nvGrpSpPr>
      <p:grpSpPr>
        <a:xfrm>
          <a:off x="0" y="0"/>
          <a:ext cx="0" cy="0"/>
          <a:chOff x="0" y="0"/>
          <a:chExt cx="0" cy="0"/>
        </a:xfrm>
      </p:grpSpPr>
      <p:sp>
        <p:nvSpPr>
          <p:cNvPr id="853" name="Google Shape;853;p20"/>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59</a:t>
            </a:fld>
            <a:endParaRPr/>
          </a:p>
        </p:txBody>
      </p:sp>
      <p:sp>
        <p:nvSpPr>
          <p:cNvPr id="854" name="Google Shape;854;p20"/>
          <p:cNvSpPr txBox="1"/>
          <p:nvPr/>
        </p:nvSpPr>
        <p:spPr>
          <a:xfrm>
            <a:off x="0" y="3116550"/>
            <a:ext cx="12192000" cy="624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70C0"/>
              </a:buClr>
              <a:buSzPts val="2800"/>
              <a:buFont typeface="Arial"/>
              <a:buNone/>
            </a:pPr>
            <a:r>
              <a:rPr lang="en-US" sz="2800" b="1">
                <a:solidFill>
                  <a:srgbClr val="0070C0"/>
                </a:solidFill>
                <a:latin typeface="Prompt"/>
                <a:ea typeface="Prompt"/>
                <a:cs typeface="Prompt"/>
                <a:sym typeface="Prompt"/>
              </a:rPr>
              <a:t>อ้างอิง หน้าจอการใช้งานบนระบบปัจจุบัน</a:t>
            </a:r>
            <a:endParaRPr sz="2800" b="1">
              <a:solidFill>
                <a:srgbClr val="0070C0"/>
              </a:solidFill>
              <a:latin typeface="Prompt"/>
              <a:ea typeface="Prompt"/>
              <a:cs typeface="Prompt"/>
              <a:sym typeface="Promp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114175a90cd_0_16"/>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sp>
        <p:nvSpPr>
          <p:cNvPr id="187" name="Google Shape;187;g114175a90cd_0_16"/>
          <p:cNvSpPr txBox="1">
            <a:spLocks noGrp="1"/>
          </p:cNvSpPr>
          <p:nvPr>
            <p:ph type="body" idx="2"/>
          </p:nvPr>
        </p:nvSpPr>
        <p:spPr>
          <a:xfrm>
            <a:off x="527387" y="33265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a:t>Function ที่เพิ่มเติม เทียบจาก Menu ที่มีการเปลี่ยนแปลง</a:t>
            </a:r>
            <a:endParaRPr/>
          </a:p>
        </p:txBody>
      </p:sp>
      <p:pic>
        <p:nvPicPr>
          <p:cNvPr id="188" name="Google Shape;188;g114175a90cd_0_16"/>
          <p:cNvPicPr preferRelativeResize="0"/>
          <p:nvPr/>
        </p:nvPicPr>
        <p:blipFill>
          <a:blip r:embed="rId3">
            <a:alphaModFix/>
          </a:blip>
          <a:stretch>
            <a:fillRect/>
          </a:stretch>
        </p:blipFill>
        <p:spPr>
          <a:xfrm>
            <a:off x="10821775" y="5320453"/>
            <a:ext cx="1275950" cy="950175"/>
          </a:xfrm>
          <a:prstGeom prst="rect">
            <a:avLst/>
          </a:prstGeom>
          <a:noFill/>
          <a:ln>
            <a:noFill/>
          </a:ln>
        </p:spPr>
      </p:pic>
      <p:pic>
        <p:nvPicPr>
          <p:cNvPr id="189" name="Google Shape;189;g114175a90cd_0_16"/>
          <p:cNvPicPr preferRelativeResize="0"/>
          <p:nvPr/>
        </p:nvPicPr>
        <p:blipFill>
          <a:blip r:embed="rId4">
            <a:alphaModFix/>
          </a:blip>
          <a:stretch>
            <a:fillRect/>
          </a:stretch>
        </p:blipFill>
        <p:spPr>
          <a:xfrm>
            <a:off x="1343025" y="1990731"/>
            <a:ext cx="9505950" cy="28765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858"/>
        <p:cNvGrpSpPr/>
        <p:nvPr/>
      </p:nvGrpSpPr>
      <p:grpSpPr>
        <a:xfrm>
          <a:off x="0" y="0"/>
          <a:ext cx="0" cy="0"/>
          <a:chOff x="0" y="0"/>
          <a:chExt cx="0" cy="0"/>
        </a:xfrm>
      </p:grpSpPr>
      <p:graphicFrame>
        <p:nvGraphicFramePr>
          <p:cNvPr id="859" name="Google Shape;859;p21"/>
          <p:cNvGraphicFramePr/>
          <p:nvPr/>
        </p:nvGraphicFramePr>
        <p:xfrm>
          <a:off x="445970" y="930623"/>
          <a:ext cx="3000000" cy="3000000"/>
        </p:xfrm>
        <a:graphic>
          <a:graphicData uri="http://schemas.openxmlformats.org/drawingml/2006/table">
            <a:tbl>
              <a:tblPr firstRow="1" bandRow="1">
                <a:noFill/>
                <a:tableStyleId>{2C6EEC4B-80EC-4FC7-B149-0C08515122E4}</a:tableStyleId>
              </a:tblPr>
              <a:tblGrid>
                <a:gridCol w="824575">
                  <a:extLst>
                    <a:ext uri="{9D8B030D-6E8A-4147-A177-3AD203B41FA5}">
                      <a16:colId xmlns:a16="http://schemas.microsoft.com/office/drawing/2014/main" val="20000"/>
                    </a:ext>
                  </a:extLst>
                </a:gridCol>
                <a:gridCol w="5248975">
                  <a:extLst>
                    <a:ext uri="{9D8B030D-6E8A-4147-A177-3AD203B41FA5}">
                      <a16:colId xmlns:a16="http://schemas.microsoft.com/office/drawing/2014/main" val="20001"/>
                    </a:ext>
                  </a:extLst>
                </a:gridCol>
                <a:gridCol w="52265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a:latin typeface="Tahoma"/>
                          <a:ea typeface="Tahoma"/>
                          <a:cs typeface="Tahoma"/>
                          <a:sym typeface="Tahoma"/>
                        </a:rPr>
                        <a:t>No.</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การทำงาน Web</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เปรียบเทีบบกับ Proposal</a:t>
                      </a:r>
                      <a:endParaRPr/>
                    </a:p>
                    <a:p>
                      <a:pPr marL="0" marR="0" lvl="0" indent="0" algn="l" rtl="0">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Import Excel</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View Data On Web (Rolling)</a:t>
                      </a:r>
                      <a:endParaRPr/>
                    </a:p>
                  </a:txBody>
                  <a:tcPr marL="91450" marR="91450" marT="45725" marB="45725"/>
                </a:tc>
                <a:tc>
                  <a:txBody>
                    <a:bodyPr/>
                    <a:lstStyle/>
                    <a:p>
                      <a:pPr marL="0" marR="0" lvl="0" indent="0" algn="l" rtl="0">
                        <a:spcBef>
                          <a:spcPts val="0"/>
                        </a:spcBef>
                        <a:spcAft>
                          <a:spcPts val="0"/>
                        </a:spcAft>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4.</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Save Data can control version and running revision data </a:t>
                      </a:r>
                      <a:endParaRPr/>
                    </a:p>
                    <a:p>
                      <a:pPr marL="0" marR="0" lvl="0" indent="0" algn="l" rtl="0">
                        <a:spcBef>
                          <a:spcPts val="0"/>
                        </a:spcBef>
                        <a:spcAft>
                          <a:spcPts val="0"/>
                        </a:spcAft>
                        <a:buNone/>
                      </a:pPr>
                      <a:r>
                        <a:rPr lang="en-US" sz="1200">
                          <a:latin typeface="Tahoma"/>
                          <a:ea typeface="Tahoma"/>
                          <a:cs typeface="Tahoma"/>
                          <a:sym typeface="Tahoma"/>
                        </a:rPr>
                        <a:t> - บันทึก</a:t>
                      </a:r>
                      <a:endParaRPr/>
                    </a:p>
                    <a:p>
                      <a:pPr marL="0" marR="0" lvl="0" indent="0" algn="l" rtl="0">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bl>
          </a:graphicData>
        </a:graphic>
      </p:graphicFrame>
      <p:sp>
        <p:nvSpPr>
          <p:cNvPr id="860" name="Google Shape;860;p21"/>
          <p:cNvSpPr txBox="1"/>
          <p:nvPr/>
        </p:nvSpPr>
        <p:spPr>
          <a:xfrm>
            <a:off x="365762" y="426810"/>
            <a:ext cx="9095871" cy="539015"/>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1. Menu Supply Plan &gt;&gt; Ability Rayong</a:t>
            </a:r>
            <a:endParaRPr/>
          </a:p>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864"/>
        <p:cNvGrpSpPr/>
        <p:nvPr/>
      </p:nvGrpSpPr>
      <p:grpSpPr>
        <a:xfrm>
          <a:off x="0" y="0"/>
          <a:ext cx="0" cy="0"/>
          <a:chOff x="0" y="0"/>
          <a:chExt cx="0" cy="0"/>
        </a:xfrm>
      </p:grpSpPr>
      <p:graphicFrame>
        <p:nvGraphicFramePr>
          <p:cNvPr id="865" name="Google Shape;865;p22"/>
          <p:cNvGraphicFramePr/>
          <p:nvPr/>
        </p:nvGraphicFramePr>
        <p:xfrm>
          <a:off x="445970" y="930623"/>
          <a:ext cx="3000000" cy="3000000"/>
        </p:xfrm>
        <a:graphic>
          <a:graphicData uri="http://schemas.openxmlformats.org/drawingml/2006/table">
            <a:tbl>
              <a:tblPr firstRow="1" bandRow="1">
                <a:noFill/>
                <a:tableStyleId>{2C6EEC4B-80EC-4FC7-B149-0C08515122E4}</a:tableStyleId>
              </a:tblPr>
              <a:tblGrid>
                <a:gridCol w="824575">
                  <a:extLst>
                    <a:ext uri="{9D8B030D-6E8A-4147-A177-3AD203B41FA5}">
                      <a16:colId xmlns:a16="http://schemas.microsoft.com/office/drawing/2014/main" val="20000"/>
                    </a:ext>
                  </a:extLst>
                </a:gridCol>
                <a:gridCol w="5248975">
                  <a:extLst>
                    <a:ext uri="{9D8B030D-6E8A-4147-A177-3AD203B41FA5}">
                      <a16:colId xmlns:a16="http://schemas.microsoft.com/office/drawing/2014/main" val="20001"/>
                    </a:ext>
                  </a:extLst>
                </a:gridCol>
                <a:gridCol w="52265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a:latin typeface="Tahoma"/>
                          <a:ea typeface="Tahoma"/>
                          <a:cs typeface="Tahoma"/>
                          <a:sym typeface="Tahoma"/>
                        </a:rPr>
                        <a:t>No.</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การทำงาน Web</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เปรียบเทีบบกับ Proposal</a:t>
                      </a:r>
                      <a:endParaRPr/>
                    </a:p>
                    <a:p>
                      <a:pPr marL="0" marR="0" lvl="0" indent="0" algn="l" rtl="0">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Import Excel</a:t>
                      </a:r>
                      <a:endParaRPr/>
                    </a:p>
                  </a:txBody>
                  <a:tcPr marL="91450" marR="91450" marT="45725" marB="45725"/>
                </a:tc>
                <a:tc>
                  <a:txBody>
                    <a:bodyPr/>
                    <a:lstStyle/>
                    <a:p>
                      <a:pPr marL="0" marR="0" lvl="0" indent="0" algn="l" rtl="0">
                        <a:spcBef>
                          <a:spcPts val="0"/>
                        </a:spcBef>
                        <a:spcAft>
                          <a:spcPts val="0"/>
                        </a:spcAft>
                        <a:buNone/>
                      </a:pPr>
                      <a:r>
                        <a:rPr lang="en-US" sz="1200">
                          <a:solidFill>
                            <a:srgbClr val="00B050"/>
                          </a:solidFill>
                          <a:latin typeface="Tahoma"/>
                          <a:ea typeface="Tahoma"/>
                          <a:cs typeface="Tahoma"/>
                          <a:sym typeface="Tahoma"/>
                        </a:rPr>
                        <a:t> มีระบุไว้ใน Proposal</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View Data On Web (Rolling)</a:t>
                      </a:r>
                      <a:endParaRPr/>
                    </a:p>
                  </a:txBody>
                  <a:tcPr marL="91450" marR="91450" marT="45725" marB="45725"/>
                </a:tc>
                <a:tc>
                  <a:txBody>
                    <a:bodyPr/>
                    <a:lstStyle/>
                    <a:p>
                      <a:pPr marL="0" marR="0" lvl="0" indent="0" algn="l" rtl="0">
                        <a:spcBef>
                          <a:spcPts val="0"/>
                        </a:spcBef>
                        <a:spcAft>
                          <a:spcPts val="0"/>
                        </a:spcAft>
                        <a:buNone/>
                      </a:pPr>
                      <a:r>
                        <a:rPr lang="en-US" sz="1200">
                          <a:solidFill>
                            <a:srgbClr val="FF0000"/>
                          </a:solidFill>
                          <a:latin typeface="Tahoma"/>
                          <a:ea typeface="Tahoma"/>
                          <a:cs typeface="Tahoma"/>
                          <a:sym typeface="Tahoma"/>
                        </a:rPr>
                        <a:t>ไม่มีระบุไว้ใน Proposal</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200"/>
                        <a:buFont typeface="Tahoma"/>
                        <a:buNone/>
                      </a:pPr>
                      <a:r>
                        <a:rPr lang="en-US" sz="1200">
                          <a:solidFill>
                            <a:srgbClr val="FF0000"/>
                          </a:solidFill>
                          <a:latin typeface="Tahoma"/>
                          <a:ea typeface="Tahoma"/>
                          <a:cs typeface="Tahoma"/>
                          <a:sym typeface="Tahoma"/>
                        </a:rPr>
                        <a:t>ไม่มีระบุไว้ใน Proposal</a:t>
                      </a:r>
                      <a:endParaRPr/>
                    </a:p>
                    <a:p>
                      <a:pPr marL="0" marR="0" lvl="0" indent="0" algn="l" rtl="0">
                        <a:lnSpc>
                          <a:spcPct val="100000"/>
                        </a:lnSpc>
                        <a:spcBef>
                          <a:spcPts val="0"/>
                        </a:spcBef>
                        <a:spcAft>
                          <a:spcPts val="0"/>
                        </a:spcAft>
                        <a:buClr>
                          <a:schemeClr val="dk1"/>
                        </a:buClr>
                        <a:buSzPts val="1200"/>
                        <a:buFont typeface="Tahoma"/>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4.</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Save Data can control version and running revision data </a:t>
                      </a:r>
                      <a:endParaRPr/>
                    </a:p>
                    <a:p>
                      <a:pPr marL="0" marR="0" lvl="0" indent="0" algn="l" rtl="0">
                        <a:spcBef>
                          <a:spcPts val="0"/>
                        </a:spcBef>
                        <a:spcAft>
                          <a:spcPts val="0"/>
                        </a:spcAft>
                        <a:buNone/>
                      </a:pPr>
                      <a:r>
                        <a:rPr lang="en-US" sz="1200">
                          <a:latin typeface="Tahoma"/>
                          <a:ea typeface="Tahoma"/>
                          <a:cs typeface="Tahoma"/>
                          <a:sym typeface="Tahoma"/>
                        </a:rPr>
                        <a:t> - บันทึก</a:t>
                      </a:r>
                      <a:endParaRPr/>
                    </a:p>
                    <a:p>
                      <a:pPr marL="0" marR="0" lvl="0" indent="0" algn="l" rtl="0">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200"/>
                        <a:buFont typeface="Tahoma"/>
                        <a:buNone/>
                      </a:pPr>
                      <a:r>
                        <a:rPr lang="en-US" sz="1200">
                          <a:solidFill>
                            <a:srgbClr val="FF0000"/>
                          </a:solidFill>
                          <a:latin typeface="Tahoma"/>
                          <a:ea typeface="Tahoma"/>
                          <a:cs typeface="Tahoma"/>
                          <a:sym typeface="Tahoma"/>
                        </a:rPr>
                        <a:t>ไม่มีระบุไว้ใน Proposal</a:t>
                      </a:r>
                      <a:endParaRPr/>
                    </a:p>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5.</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Recursive Data</a:t>
                      </a:r>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200"/>
                        <a:buFont typeface="Tahoma"/>
                        <a:buNone/>
                      </a:pPr>
                      <a:r>
                        <a:rPr lang="en-US" sz="1200">
                          <a:solidFill>
                            <a:srgbClr val="FF0000"/>
                          </a:solidFill>
                          <a:latin typeface="Tahoma"/>
                          <a:ea typeface="Tahoma"/>
                          <a:cs typeface="Tahoma"/>
                          <a:sym typeface="Tahoma"/>
                        </a:rPr>
                        <a:t>ไม่มีระบุไว้ใน Proposal</a:t>
                      </a:r>
                      <a:endParaRPr/>
                    </a:p>
                  </a:txBody>
                  <a:tcPr marL="91450" marR="91450" marT="45725" marB="45725"/>
                </a:tc>
                <a:extLst>
                  <a:ext uri="{0D108BD9-81ED-4DB2-BD59-A6C34878D82A}">
                    <a16:rowId xmlns:a16="http://schemas.microsoft.com/office/drawing/2014/main" val="10005"/>
                  </a:ext>
                </a:extLst>
              </a:tr>
            </a:tbl>
          </a:graphicData>
        </a:graphic>
      </p:graphicFrame>
      <p:sp>
        <p:nvSpPr>
          <p:cNvPr id="866" name="Google Shape;866;p22"/>
          <p:cNvSpPr txBox="1"/>
          <p:nvPr/>
        </p:nvSpPr>
        <p:spPr>
          <a:xfrm>
            <a:off x="365762" y="426810"/>
            <a:ext cx="9095871" cy="539015"/>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2. Menu Supply Plan &gt;&gt; KHM</a:t>
            </a:r>
            <a:endParaRPr/>
          </a:p>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 </a:t>
            </a:r>
            <a:endParaRPr/>
          </a:p>
        </p:txBody>
      </p:sp>
      <p:sp>
        <p:nvSpPr>
          <p:cNvPr id="867" name="Google Shape;867;p22"/>
          <p:cNvSpPr txBox="1"/>
          <p:nvPr/>
        </p:nvSpPr>
        <p:spPr>
          <a:xfrm>
            <a:off x="445970" y="4429314"/>
            <a:ext cx="9095871" cy="539015"/>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 พบว่าจะต้องมีส่วน Input ข้อมูลตาม Shipment เพิ่ม</a:t>
            </a:r>
            <a:endParaRPr sz="3000">
              <a:solidFill>
                <a:srgbClr val="002060"/>
              </a:solidFill>
              <a:latin typeface="Tahoma"/>
              <a:ea typeface="Tahoma"/>
              <a:cs typeface="Tahoma"/>
              <a:sym typeface="Tahom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871"/>
        <p:cNvGrpSpPr/>
        <p:nvPr/>
      </p:nvGrpSpPr>
      <p:grpSpPr>
        <a:xfrm>
          <a:off x="0" y="0"/>
          <a:ext cx="0" cy="0"/>
          <a:chOff x="0" y="0"/>
          <a:chExt cx="0" cy="0"/>
        </a:xfrm>
      </p:grpSpPr>
      <p:graphicFrame>
        <p:nvGraphicFramePr>
          <p:cNvPr id="872" name="Google Shape;872;p23"/>
          <p:cNvGraphicFramePr/>
          <p:nvPr/>
        </p:nvGraphicFramePr>
        <p:xfrm>
          <a:off x="445970" y="930623"/>
          <a:ext cx="3000000" cy="3000000"/>
        </p:xfrm>
        <a:graphic>
          <a:graphicData uri="http://schemas.openxmlformats.org/drawingml/2006/table">
            <a:tbl>
              <a:tblPr firstRow="1" bandRow="1">
                <a:noFill/>
                <a:tableStyleId>{2C6EEC4B-80EC-4FC7-B149-0C08515122E4}</a:tableStyleId>
              </a:tblPr>
              <a:tblGrid>
                <a:gridCol w="824575">
                  <a:extLst>
                    <a:ext uri="{9D8B030D-6E8A-4147-A177-3AD203B41FA5}">
                      <a16:colId xmlns:a16="http://schemas.microsoft.com/office/drawing/2014/main" val="20000"/>
                    </a:ext>
                  </a:extLst>
                </a:gridCol>
                <a:gridCol w="5248975">
                  <a:extLst>
                    <a:ext uri="{9D8B030D-6E8A-4147-A177-3AD203B41FA5}">
                      <a16:colId xmlns:a16="http://schemas.microsoft.com/office/drawing/2014/main" val="20001"/>
                    </a:ext>
                  </a:extLst>
                </a:gridCol>
                <a:gridCol w="52265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a:latin typeface="Tahoma"/>
                          <a:ea typeface="Tahoma"/>
                          <a:cs typeface="Tahoma"/>
                          <a:sym typeface="Tahoma"/>
                        </a:rPr>
                        <a:t>No.</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การทำงาน Web</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เปรียบเทีบบกับ Proposal</a:t>
                      </a:r>
                      <a:endParaRPr/>
                    </a:p>
                    <a:p>
                      <a:pPr marL="0" marR="0" lvl="0" indent="0" algn="l" rtl="0">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strike="sngStrike">
                          <a:latin typeface="Tahoma"/>
                          <a:ea typeface="Tahoma"/>
                          <a:cs typeface="Tahoma"/>
                          <a:sym typeface="Tahoma"/>
                        </a:rPr>
                        <a:t>Import Excel </a:t>
                      </a:r>
                      <a:endParaRPr/>
                    </a:p>
                    <a:p>
                      <a:pPr marL="0" marR="0" lvl="0" indent="0" algn="l" rtl="0">
                        <a:spcBef>
                          <a:spcPts val="0"/>
                        </a:spcBef>
                        <a:spcAft>
                          <a:spcPts val="0"/>
                        </a:spcAft>
                        <a:buNone/>
                      </a:pPr>
                      <a:r>
                        <a:rPr lang="en-US" sz="1200" strike="noStrike">
                          <a:latin typeface="Tahoma"/>
                          <a:ea typeface="Tahoma"/>
                          <a:cs typeface="Tahoma"/>
                          <a:sym typeface="Tahoma"/>
                        </a:rPr>
                        <a:t>หมายเหตุ user ได้รับข้อมูลทาง Email</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View Data On Web (Rolling)</a:t>
                      </a:r>
                      <a:endParaRPr/>
                    </a:p>
                  </a:txBody>
                  <a:tcPr marL="91450" marR="91450" marT="45725" marB="45725"/>
                </a:tc>
                <a:tc>
                  <a:txBody>
                    <a:bodyPr/>
                    <a:lstStyle/>
                    <a:p>
                      <a:pPr marL="0" marR="0" lvl="0" indent="0" algn="l" rtl="0">
                        <a:spcBef>
                          <a:spcPts val="0"/>
                        </a:spcBef>
                        <a:spcAft>
                          <a:spcPts val="0"/>
                        </a:spcAft>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4.</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Save Data can control version and running revision data </a:t>
                      </a:r>
                      <a:endParaRPr/>
                    </a:p>
                    <a:p>
                      <a:pPr marL="0" marR="0" lvl="0" indent="0" algn="l" rtl="0">
                        <a:spcBef>
                          <a:spcPts val="0"/>
                        </a:spcBef>
                        <a:spcAft>
                          <a:spcPts val="0"/>
                        </a:spcAft>
                        <a:buNone/>
                      </a:pPr>
                      <a:r>
                        <a:rPr lang="en-US" sz="1200">
                          <a:latin typeface="Tahoma"/>
                          <a:ea typeface="Tahoma"/>
                          <a:cs typeface="Tahoma"/>
                          <a:sym typeface="Tahoma"/>
                        </a:rPr>
                        <a:t> - บันทึก</a:t>
                      </a:r>
                      <a:endParaRPr/>
                    </a:p>
                    <a:p>
                      <a:pPr marL="0" marR="0" lvl="0" indent="0" algn="l" rtl="0">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5.</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Recursive Data</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5"/>
                  </a:ext>
                </a:extLst>
              </a:tr>
            </a:tbl>
          </a:graphicData>
        </a:graphic>
      </p:graphicFrame>
      <p:sp>
        <p:nvSpPr>
          <p:cNvPr id="873" name="Google Shape;873;p23"/>
          <p:cNvSpPr txBox="1"/>
          <p:nvPr/>
        </p:nvSpPr>
        <p:spPr>
          <a:xfrm>
            <a:off x="365762" y="426810"/>
            <a:ext cx="9095871" cy="539015"/>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3. Menu Supply Plan &gt;&gt; โรงกลั่น</a:t>
            </a:r>
            <a:endParaRPr sz="3000" b="1">
              <a:solidFill>
                <a:srgbClr val="002060"/>
              </a:solidFill>
              <a:latin typeface="Tahoma"/>
              <a:ea typeface="Tahoma"/>
              <a:cs typeface="Tahoma"/>
              <a:sym typeface="Tahoma"/>
            </a:endParaRPr>
          </a:p>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 </a:t>
            </a:r>
            <a:endParaRPr/>
          </a:p>
        </p:txBody>
      </p:sp>
      <p:sp>
        <p:nvSpPr>
          <p:cNvPr id="874" name="Google Shape;874;p23"/>
          <p:cNvSpPr txBox="1"/>
          <p:nvPr/>
        </p:nvSpPr>
        <p:spPr>
          <a:xfrm>
            <a:off x="365762" y="4862452"/>
            <a:ext cx="9095871" cy="539015"/>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 พบว่า User อยากที่จะให้รองรับการเพิ่มรองกลั่นได้ด้วย</a:t>
            </a:r>
            <a:endParaRPr sz="3000">
              <a:solidFill>
                <a:srgbClr val="002060"/>
              </a:solidFill>
              <a:latin typeface="Tahoma"/>
              <a:ea typeface="Tahoma"/>
              <a:cs typeface="Tahoma"/>
              <a:sym typeface="Tahom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graphicFrame>
        <p:nvGraphicFramePr>
          <p:cNvPr id="879" name="Google Shape;879;p24"/>
          <p:cNvGraphicFramePr/>
          <p:nvPr/>
        </p:nvGraphicFramePr>
        <p:xfrm>
          <a:off x="445970" y="930623"/>
          <a:ext cx="3000000" cy="3000000"/>
        </p:xfrm>
        <a:graphic>
          <a:graphicData uri="http://schemas.openxmlformats.org/drawingml/2006/table">
            <a:tbl>
              <a:tblPr firstRow="1" bandRow="1">
                <a:noFill/>
                <a:tableStyleId>{2C6EEC4B-80EC-4FC7-B149-0C08515122E4}</a:tableStyleId>
              </a:tblPr>
              <a:tblGrid>
                <a:gridCol w="824575">
                  <a:extLst>
                    <a:ext uri="{9D8B030D-6E8A-4147-A177-3AD203B41FA5}">
                      <a16:colId xmlns:a16="http://schemas.microsoft.com/office/drawing/2014/main" val="20000"/>
                    </a:ext>
                  </a:extLst>
                </a:gridCol>
                <a:gridCol w="5248975">
                  <a:extLst>
                    <a:ext uri="{9D8B030D-6E8A-4147-A177-3AD203B41FA5}">
                      <a16:colId xmlns:a16="http://schemas.microsoft.com/office/drawing/2014/main" val="20001"/>
                    </a:ext>
                  </a:extLst>
                </a:gridCol>
                <a:gridCol w="52265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a:latin typeface="Tahoma"/>
                          <a:ea typeface="Tahoma"/>
                          <a:cs typeface="Tahoma"/>
                          <a:sym typeface="Tahoma"/>
                        </a:rPr>
                        <a:t>No.</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การทำงาน Web</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เปรียบเทีบบกับ Proposal</a:t>
                      </a:r>
                      <a:endParaRPr/>
                    </a:p>
                    <a:p>
                      <a:pPr marL="0" marR="0" lvl="0" indent="0" algn="l" rtl="0">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strike="sngStrike">
                          <a:latin typeface="Tahoma"/>
                          <a:ea typeface="Tahoma"/>
                          <a:cs typeface="Tahoma"/>
                          <a:sym typeface="Tahoma"/>
                        </a:rPr>
                        <a:t>Import Excel </a:t>
                      </a:r>
                      <a:endParaRPr/>
                    </a:p>
                    <a:p>
                      <a:pPr marL="0" marR="0" lvl="0" indent="0" algn="l" rtl="0">
                        <a:spcBef>
                          <a:spcPts val="0"/>
                        </a:spcBef>
                        <a:spcAft>
                          <a:spcPts val="0"/>
                        </a:spcAft>
                        <a:buNone/>
                      </a:pPr>
                      <a:r>
                        <a:rPr lang="en-US" sz="1200" strike="noStrike">
                          <a:latin typeface="Tahoma"/>
                          <a:ea typeface="Tahoma"/>
                          <a:cs typeface="Tahoma"/>
                          <a:sym typeface="Tahoma"/>
                        </a:rPr>
                        <a:t>หมายเหตุ user ได้รับข้อมูลทาง Email</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View Data On Web (Rolling)</a:t>
                      </a:r>
                      <a:endParaRPr/>
                    </a:p>
                  </a:txBody>
                  <a:tcPr marL="91450" marR="91450" marT="45725" marB="45725"/>
                </a:tc>
                <a:tc>
                  <a:txBody>
                    <a:bodyPr/>
                    <a:lstStyle/>
                    <a:p>
                      <a:pPr marL="0" marR="0" lvl="0" indent="0" algn="l" rtl="0">
                        <a:spcBef>
                          <a:spcPts val="0"/>
                        </a:spcBef>
                        <a:spcAft>
                          <a:spcPts val="0"/>
                        </a:spcAft>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4.</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Save Data can control version and running revision data </a:t>
                      </a:r>
                      <a:endParaRPr/>
                    </a:p>
                    <a:p>
                      <a:pPr marL="0" marR="0" lvl="0" indent="0" algn="l" rtl="0">
                        <a:spcBef>
                          <a:spcPts val="0"/>
                        </a:spcBef>
                        <a:spcAft>
                          <a:spcPts val="0"/>
                        </a:spcAft>
                        <a:buNone/>
                      </a:pPr>
                      <a:r>
                        <a:rPr lang="en-US" sz="1200">
                          <a:latin typeface="Tahoma"/>
                          <a:ea typeface="Tahoma"/>
                          <a:cs typeface="Tahoma"/>
                          <a:sym typeface="Tahoma"/>
                        </a:rPr>
                        <a:t> - บันทึก</a:t>
                      </a:r>
                      <a:endParaRPr/>
                    </a:p>
                    <a:p>
                      <a:pPr marL="0" marR="0" lvl="0" indent="0" algn="l" rtl="0">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bl>
          </a:graphicData>
        </a:graphic>
      </p:graphicFrame>
      <p:sp>
        <p:nvSpPr>
          <p:cNvPr id="880" name="Google Shape;880;p24"/>
          <p:cNvSpPr txBox="1"/>
          <p:nvPr/>
        </p:nvSpPr>
        <p:spPr>
          <a:xfrm>
            <a:off x="365762" y="426810"/>
            <a:ext cx="9095871" cy="539015"/>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4. Menu Supply Plan &gt;&gt; Pentane</a:t>
            </a:r>
            <a:endParaRPr/>
          </a:p>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 </a:t>
            </a:r>
            <a:endParaRPr/>
          </a:p>
        </p:txBody>
      </p:sp>
      <p:sp>
        <p:nvSpPr>
          <p:cNvPr id="881" name="Google Shape;881;p24"/>
          <p:cNvSpPr txBox="1"/>
          <p:nvPr/>
        </p:nvSpPr>
        <p:spPr>
          <a:xfrm>
            <a:off x="445970" y="4318983"/>
            <a:ext cx="11300059" cy="1379173"/>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 </a:t>
            </a:r>
            <a:endParaRPr/>
          </a:p>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1. </a:t>
            </a:r>
            <a:r>
              <a:rPr lang="en-US" sz="2000">
                <a:solidFill>
                  <a:srgbClr val="FF0000"/>
                </a:solidFill>
                <a:latin typeface="Tahoma"/>
                <a:ea typeface="Tahoma"/>
                <a:cs typeface="Tahoma"/>
                <a:sym typeface="Tahoma"/>
              </a:rPr>
              <a:t>พบว่าหน้าจอนี้ไม่มีรายละเอียดใน Proposal</a:t>
            </a:r>
            <a:endParaRPr/>
          </a:p>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2. รายละเอียดแรกที่ทีมได้รับจาก User ไม่มีเรื่องของการแยกตามคุณภาพก๊าซ ปัจจุบันได้ทำรองรับตามเงื่อนไขคุณภาพก๊าซแล้ว</a:t>
            </a:r>
            <a:endParaRPr sz="2000">
              <a:solidFill>
                <a:srgbClr val="002060"/>
              </a:solidFill>
              <a:latin typeface="Tahoma"/>
              <a:ea typeface="Tahoma"/>
              <a:cs typeface="Tahoma"/>
              <a:sym typeface="Tahom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885"/>
        <p:cNvGrpSpPr/>
        <p:nvPr/>
      </p:nvGrpSpPr>
      <p:grpSpPr>
        <a:xfrm>
          <a:off x="0" y="0"/>
          <a:ext cx="0" cy="0"/>
          <a:chOff x="0" y="0"/>
          <a:chExt cx="0" cy="0"/>
        </a:xfrm>
      </p:grpSpPr>
      <p:graphicFrame>
        <p:nvGraphicFramePr>
          <p:cNvPr id="886" name="Google Shape;886;p25"/>
          <p:cNvGraphicFramePr/>
          <p:nvPr/>
        </p:nvGraphicFramePr>
        <p:xfrm>
          <a:off x="445970" y="930623"/>
          <a:ext cx="3000000" cy="3000000"/>
        </p:xfrm>
        <a:graphic>
          <a:graphicData uri="http://schemas.openxmlformats.org/drawingml/2006/table">
            <a:tbl>
              <a:tblPr firstRow="1" bandRow="1">
                <a:noFill/>
                <a:tableStyleId>{2C6EEC4B-80EC-4FC7-B149-0C08515122E4}</a:tableStyleId>
              </a:tblPr>
              <a:tblGrid>
                <a:gridCol w="824575">
                  <a:extLst>
                    <a:ext uri="{9D8B030D-6E8A-4147-A177-3AD203B41FA5}">
                      <a16:colId xmlns:a16="http://schemas.microsoft.com/office/drawing/2014/main" val="20000"/>
                    </a:ext>
                  </a:extLst>
                </a:gridCol>
                <a:gridCol w="5248975">
                  <a:extLst>
                    <a:ext uri="{9D8B030D-6E8A-4147-A177-3AD203B41FA5}">
                      <a16:colId xmlns:a16="http://schemas.microsoft.com/office/drawing/2014/main" val="20001"/>
                    </a:ext>
                  </a:extLst>
                </a:gridCol>
                <a:gridCol w="52265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a:latin typeface="Tahoma"/>
                          <a:ea typeface="Tahoma"/>
                          <a:cs typeface="Tahoma"/>
                          <a:sym typeface="Tahoma"/>
                        </a:rPr>
                        <a:t>No.</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การทำงาน Web</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เปรียบเทีบบกับ Proposal</a:t>
                      </a:r>
                      <a:endParaRPr/>
                    </a:p>
                    <a:p>
                      <a:pPr marL="0" marR="0" lvl="0" indent="0" algn="l" rtl="0">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strike="noStrike">
                          <a:latin typeface="Tahoma"/>
                          <a:ea typeface="Tahoma"/>
                          <a:cs typeface="Tahoma"/>
                          <a:sym typeface="Tahoma"/>
                        </a:rPr>
                        <a:t>Import Excel </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View Data On Web (Rolling)</a:t>
                      </a:r>
                      <a:endParaRPr/>
                    </a:p>
                  </a:txBody>
                  <a:tcPr marL="91450" marR="91450" marT="45725" marB="45725"/>
                </a:tc>
                <a:tc>
                  <a:txBody>
                    <a:bodyPr/>
                    <a:lstStyle/>
                    <a:p>
                      <a:pPr marL="0" marR="0" lvl="0" indent="0" algn="l" rtl="0">
                        <a:spcBef>
                          <a:spcPts val="0"/>
                        </a:spcBef>
                        <a:spcAft>
                          <a:spcPts val="0"/>
                        </a:spcAft>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4.</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Save Data can control version and running revision data </a:t>
                      </a:r>
                      <a:endParaRPr/>
                    </a:p>
                    <a:p>
                      <a:pPr marL="0" marR="0" lvl="0" indent="0" algn="l" rtl="0">
                        <a:spcBef>
                          <a:spcPts val="0"/>
                        </a:spcBef>
                        <a:spcAft>
                          <a:spcPts val="0"/>
                        </a:spcAft>
                        <a:buNone/>
                      </a:pPr>
                      <a:r>
                        <a:rPr lang="en-US" sz="1200">
                          <a:latin typeface="Tahoma"/>
                          <a:ea typeface="Tahoma"/>
                          <a:cs typeface="Tahoma"/>
                          <a:sym typeface="Tahoma"/>
                        </a:rPr>
                        <a:t> - บันทึก</a:t>
                      </a:r>
                      <a:endParaRPr/>
                    </a:p>
                    <a:p>
                      <a:pPr marL="0" marR="0" lvl="0" indent="0" algn="l" rtl="0">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5.</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Import Setting (สำหรับเลือกเฉพาะค่าที่ต้องการ Import ได้)</a:t>
                      </a:r>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200"/>
                        <a:buFont typeface="Tahoma"/>
                        <a:buNone/>
                      </a:pPr>
                      <a:r>
                        <a:rPr lang="en-US" sz="1200">
                          <a:solidFill>
                            <a:srgbClr val="FF0000"/>
                          </a:solidFill>
                          <a:latin typeface="Tahoma"/>
                          <a:ea typeface="Tahoma"/>
                          <a:cs typeface="Tahoma"/>
                          <a:sym typeface="Tahoma"/>
                        </a:rPr>
                        <a:t>ไม่มีระบุใน Proposal</a:t>
                      </a:r>
                      <a:endParaRPr/>
                    </a:p>
                  </a:txBody>
                  <a:tcPr marL="91450" marR="91450" marT="45725" marB="45725"/>
                </a:tc>
                <a:extLst>
                  <a:ext uri="{0D108BD9-81ED-4DB2-BD59-A6C34878D82A}">
                    <a16:rowId xmlns:a16="http://schemas.microsoft.com/office/drawing/2014/main" val="10005"/>
                  </a:ext>
                </a:extLst>
              </a:tr>
            </a:tbl>
          </a:graphicData>
        </a:graphic>
      </p:graphicFrame>
      <p:sp>
        <p:nvSpPr>
          <p:cNvPr id="887" name="Google Shape;887;p25"/>
          <p:cNvSpPr txBox="1"/>
          <p:nvPr/>
        </p:nvSpPr>
        <p:spPr>
          <a:xfrm>
            <a:off x="365762" y="426810"/>
            <a:ext cx="9095871" cy="539015"/>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5. Menu Reference Price &gt;&gt; Cost วผก</a:t>
            </a:r>
            <a:endParaRPr sz="3000" b="1">
              <a:solidFill>
                <a:srgbClr val="002060"/>
              </a:solidFill>
              <a:latin typeface="Tahoma"/>
              <a:ea typeface="Tahoma"/>
              <a:cs typeface="Tahoma"/>
              <a:sym typeface="Tahoma"/>
            </a:endParaRPr>
          </a:p>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 </a:t>
            </a:r>
            <a:endParaRPr/>
          </a:p>
        </p:txBody>
      </p:sp>
      <p:sp>
        <p:nvSpPr>
          <p:cNvPr id="888" name="Google Shape;888;p25"/>
          <p:cNvSpPr txBox="1"/>
          <p:nvPr/>
        </p:nvSpPr>
        <p:spPr>
          <a:xfrm>
            <a:off x="445970" y="4906124"/>
            <a:ext cx="11300059" cy="1379173"/>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a:t>
            </a:r>
            <a:endParaRPr/>
          </a:p>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เดิมเป็นการอ่านข้อมูล Cost วผก จากไฟล์อ้างอิงตาม“Calc Margin_24May2021.xlsx” Sheet Cost วผก. เข้าระบบได้เลย แต่ปัจจุบันได้ถูกปรับให้ระบบอ่านค่าจากไฟล์ “! GSP Cost RO April 2021.xlsx” </a:t>
            </a:r>
            <a:endParaRPr sz="2000">
              <a:solidFill>
                <a:srgbClr val="002060"/>
              </a:solidFill>
              <a:latin typeface="Tahoma"/>
              <a:ea typeface="Tahoma"/>
              <a:cs typeface="Tahoma"/>
              <a:sym typeface="Tahom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892"/>
        <p:cNvGrpSpPr/>
        <p:nvPr/>
      </p:nvGrpSpPr>
      <p:grpSpPr>
        <a:xfrm>
          <a:off x="0" y="0"/>
          <a:ext cx="0" cy="0"/>
          <a:chOff x="0" y="0"/>
          <a:chExt cx="0" cy="0"/>
        </a:xfrm>
      </p:grpSpPr>
      <p:graphicFrame>
        <p:nvGraphicFramePr>
          <p:cNvPr id="893" name="Google Shape;893;p26"/>
          <p:cNvGraphicFramePr/>
          <p:nvPr/>
        </p:nvGraphicFramePr>
        <p:xfrm>
          <a:off x="445970" y="930623"/>
          <a:ext cx="3000000" cy="3000000"/>
        </p:xfrm>
        <a:graphic>
          <a:graphicData uri="http://schemas.openxmlformats.org/drawingml/2006/table">
            <a:tbl>
              <a:tblPr firstRow="1" bandRow="1">
                <a:noFill/>
                <a:tableStyleId>{2C6EEC4B-80EC-4FC7-B149-0C08515122E4}</a:tableStyleId>
              </a:tblPr>
              <a:tblGrid>
                <a:gridCol w="824575">
                  <a:extLst>
                    <a:ext uri="{9D8B030D-6E8A-4147-A177-3AD203B41FA5}">
                      <a16:colId xmlns:a16="http://schemas.microsoft.com/office/drawing/2014/main" val="20000"/>
                    </a:ext>
                  </a:extLst>
                </a:gridCol>
                <a:gridCol w="5248975">
                  <a:extLst>
                    <a:ext uri="{9D8B030D-6E8A-4147-A177-3AD203B41FA5}">
                      <a16:colId xmlns:a16="http://schemas.microsoft.com/office/drawing/2014/main" val="20001"/>
                    </a:ext>
                  </a:extLst>
                </a:gridCol>
                <a:gridCol w="52265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a:latin typeface="Tahoma"/>
                          <a:ea typeface="Tahoma"/>
                          <a:cs typeface="Tahoma"/>
                          <a:sym typeface="Tahoma"/>
                        </a:rPr>
                        <a:t>No.</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การทำงาน Web</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เปรียบเทีบบกับ Proposal</a:t>
                      </a:r>
                      <a:endParaRPr/>
                    </a:p>
                    <a:p>
                      <a:pPr marL="0" marR="0" lvl="0" indent="0" algn="l" rtl="0">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strike="noStrike">
                          <a:latin typeface="Tahoma"/>
                          <a:ea typeface="Tahoma"/>
                          <a:cs typeface="Tahoma"/>
                          <a:sym typeface="Tahoma"/>
                        </a:rPr>
                        <a:t>Import Excel </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View Data On Web (Rolling)</a:t>
                      </a:r>
                      <a:endParaRPr/>
                    </a:p>
                  </a:txBody>
                  <a:tcPr marL="91450" marR="91450" marT="45725" marB="45725"/>
                </a:tc>
                <a:tc>
                  <a:txBody>
                    <a:bodyPr/>
                    <a:lstStyle/>
                    <a:p>
                      <a:pPr marL="0" marR="0" lvl="0" indent="0" algn="l" rtl="0">
                        <a:spcBef>
                          <a:spcPts val="0"/>
                        </a:spcBef>
                        <a:spcAft>
                          <a:spcPts val="0"/>
                        </a:spcAft>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4.</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Save Data can control version and running revision data </a:t>
                      </a:r>
                      <a:endParaRPr/>
                    </a:p>
                    <a:p>
                      <a:pPr marL="0" marR="0" lvl="0" indent="0" algn="l" rtl="0">
                        <a:spcBef>
                          <a:spcPts val="0"/>
                        </a:spcBef>
                        <a:spcAft>
                          <a:spcPts val="0"/>
                        </a:spcAft>
                        <a:buNone/>
                      </a:pPr>
                      <a:r>
                        <a:rPr lang="en-US" sz="1200">
                          <a:latin typeface="Tahoma"/>
                          <a:ea typeface="Tahoma"/>
                          <a:cs typeface="Tahoma"/>
                          <a:sym typeface="Tahoma"/>
                        </a:rPr>
                        <a:t> - บันทึก</a:t>
                      </a:r>
                      <a:endParaRPr/>
                    </a:p>
                    <a:p>
                      <a:pPr marL="0" marR="0" lvl="0" indent="0" algn="l" rtl="0">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5.</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Import Setting (สำหรับเลือกเฉพาะค่าที่ต้องการ Import ได้)</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5"/>
                  </a:ext>
                </a:extLst>
              </a:tr>
            </a:tbl>
          </a:graphicData>
        </a:graphic>
      </p:graphicFrame>
      <p:sp>
        <p:nvSpPr>
          <p:cNvPr id="894" name="Google Shape;894;p26"/>
          <p:cNvSpPr txBox="1"/>
          <p:nvPr/>
        </p:nvSpPr>
        <p:spPr>
          <a:xfrm>
            <a:off x="365762" y="426810"/>
            <a:ext cx="9095871" cy="539015"/>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6. Menu Reference Price &gt;&gt; Reference Price</a:t>
            </a:r>
            <a:endParaRPr/>
          </a:p>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 </a:t>
            </a:r>
            <a:endParaRPr/>
          </a:p>
        </p:txBody>
      </p:sp>
      <p:sp>
        <p:nvSpPr>
          <p:cNvPr id="895" name="Google Shape;895;p26"/>
          <p:cNvSpPr txBox="1"/>
          <p:nvPr/>
        </p:nvSpPr>
        <p:spPr>
          <a:xfrm>
            <a:off x="388220" y="4906124"/>
            <a:ext cx="11300059" cy="1735308"/>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a:t>
            </a:r>
            <a:endParaRPr/>
          </a:p>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เดิมเป็นการอ่านข้อมูล Cost วผก จากไฟล์อ้างอิงตาม“Calc Margin_24May2021.xlsx” Sheet Cost วผก. เข้าระบได้เลย แต่ปัจจุบันได้ถูกปรับให้ระบบอ่านค่าจากไฟล์ต้นทาง 3 ไฟล์ คือ </a:t>
            </a:r>
            <a:endParaRPr/>
          </a:p>
          <a:p>
            <a:pPr marL="457200" marR="0" lvl="0" indent="-457200" algn="l" rtl="0">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“GSPCost_จผก_10May2021.xlsx”</a:t>
            </a:r>
            <a:endParaRPr/>
          </a:p>
          <a:p>
            <a:pPr marL="457200" marR="0" lvl="0" indent="-457200" algn="l" rtl="0">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“LPG Monthly Report_May21_13052021.xlsx” </a:t>
            </a:r>
            <a:endParaRPr/>
          </a:p>
          <a:p>
            <a:pPr marL="457200" marR="0" lvl="0" indent="-457200" algn="l" rtl="0">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“PRISM Petrochemical Price Forecast as of 13 May 2021.xlsx”</a:t>
            </a:r>
            <a:endParaRPr sz="2000">
              <a:solidFill>
                <a:srgbClr val="002060"/>
              </a:solidFill>
              <a:latin typeface="Tahoma"/>
              <a:ea typeface="Tahoma"/>
              <a:cs typeface="Tahoma"/>
              <a:sym typeface="Tahom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899"/>
        <p:cNvGrpSpPr/>
        <p:nvPr/>
      </p:nvGrpSpPr>
      <p:grpSpPr>
        <a:xfrm>
          <a:off x="0" y="0"/>
          <a:ext cx="0" cy="0"/>
          <a:chOff x="0" y="0"/>
          <a:chExt cx="0" cy="0"/>
        </a:xfrm>
      </p:grpSpPr>
      <p:graphicFrame>
        <p:nvGraphicFramePr>
          <p:cNvPr id="900" name="Google Shape;900;p27"/>
          <p:cNvGraphicFramePr/>
          <p:nvPr/>
        </p:nvGraphicFramePr>
        <p:xfrm>
          <a:off x="445970" y="930623"/>
          <a:ext cx="3000000" cy="3000000"/>
        </p:xfrm>
        <a:graphic>
          <a:graphicData uri="http://schemas.openxmlformats.org/drawingml/2006/table">
            <a:tbl>
              <a:tblPr firstRow="1" bandRow="1">
                <a:noFill/>
                <a:tableStyleId>{2C6EEC4B-80EC-4FC7-B149-0C08515122E4}</a:tableStyleId>
              </a:tblPr>
              <a:tblGrid>
                <a:gridCol w="824575">
                  <a:extLst>
                    <a:ext uri="{9D8B030D-6E8A-4147-A177-3AD203B41FA5}">
                      <a16:colId xmlns:a16="http://schemas.microsoft.com/office/drawing/2014/main" val="20000"/>
                    </a:ext>
                  </a:extLst>
                </a:gridCol>
                <a:gridCol w="5248975">
                  <a:extLst>
                    <a:ext uri="{9D8B030D-6E8A-4147-A177-3AD203B41FA5}">
                      <a16:colId xmlns:a16="http://schemas.microsoft.com/office/drawing/2014/main" val="20001"/>
                    </a:ext>
                  </a:extLst>
                </a:gridCol>
                <a:gridCol w="52265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a:latin typeface="Tahoma"/>
                          <a:ea typeface="Tahoma"/>
                          <a:cs typeface="Tahoma"/>
                          <a:sym typeface="Tahoma"/>
                        </a:rPr>
                        <a:t>No.</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การทำงาน Web</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เปรียบเทีบบกับ Proposal</a:t>
                      </a:r>
                      <a:endParaRPr/>
                    </a:p>
                    <a:p>
                      <a:pPr marL="0" marR="0" lvl="0" indent="0" algn="l" rtl="0">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strike="noStrike">
                          <a:latin typeface="Tahoma"/>
                          <a:ea typeface="Tahoma"/>
                          <a:cs typeface="Tahoma"/>
                          <a:sym typeface="Tahoma"/>
                        </a:rPr>
                        <a:t>Import Excel </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View Data On Web (Rolling)</a:t>
                      </a:r>
                      <a:endParaRPr/>
                    </a:p>
                  </a:txBody>
                  <a:tcPr marL="91450" marR="91450" marT="45725" marB="45725"/>
                </a:tc>
                <a:tc>
                  <a:txBody>
                    <a:bodyPr/>
                    <a:lstStyle/>
                    <a:p>
                      <a:pPr marL="0" marR="0" lvl="0" indent="0" algn="l" rtl="0">
                        <a:spcBef>
                          <a:spcPts val="0"/>
                        </a:spcBef>
                        <a:spcAft>
                          <a:spcPts val="0"/>
                        </a:spcAft>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4.</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Save Data can control version and running revision data </a:t>
                      </a:r>
                      <a:endParaRPr/>
                    </a:p>
                    <a:p>
                      <a:pPr marL="0" marR="0" lvl="0" indent="0" algn="l" rtl="0">
                        <a:spcBef>
                          <a:spcPts val="0"/>
                        </a:spcBef>
                        <a:spcAft>
                          <a:spcPts val="0"/>
                        </a:spcAft>
                        <a:buNone/>
                      </a:pPr>
                      <a:r>
                        <a:rPr lang="en-US" sz="1200">
                          <a:latin typeface="Tahoma"/>
                          <a:ea typeface="Tahoma"/>
                          <a:cs typeface="Tahoma"/>
                          <a:sym typeface="Tahoma"/>
                        </a:rPr>
                        <a:t> - บันทึก</a:t>
                      </a:r>
                      <a:endParaRPr/>
                    </a:p>
                    <a:p>
                      <a:pPr marL="0" marR="0" lvl="0" indent="0" algn="l" rtl="0">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5.</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Import Setting (สำหรับเลือกเฉพาะค่าที่ต้องการ Import ได้)</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5"/>
                  </a:ext>
                </a:extLst>
              </a:tr>
            </a:tbl>
          </a:graphicData>
        </a:graphic>
      </p:graphicFrame>
      <p:sp>
        <p:nvSpPr>
          <p:cNvPr id="901" name="Google Shape;901;p27"/>
          <p:cNvSpPr txBox="1"/>
          <p:nvPr/>
        </p:nvSpPr>
        <p:spPr>
          <a:xfrm>
            <a:off x="365762" y="426810"/>
            <a:ext cx="9095871" cy="539015"/>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6. Menu Reference Price &gt;&gt; Reference Price</a:t>
            </a:r>
            <a:endParaRPr/>
          </a:p>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 </a:t>
            </a:r>
            <a:endParaRPr/>
          </a:p>
        </p:txBody>
      </p:sp>
      <p:sp>
        <p:nvSpPr>
          <p:cNvPr id="902" name="Google Shape;902;p27"/>
          <p:cNvSpPr txBox="1"/>
          <p:nvPr/>
        </p:nvSpPr>
        <p:spPr>
          <a:xfrm>
            <a:off x="388220" y="4906124"/>
            <a:ext cx="11300059" cy="1735308"/>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a:t>
            </a:r>
            <a:endParaRPr/>
          </a:p>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เดิมเป็นการอ่านข้อมูล Cost วผก จากไฟล์อ้างอิงตาม“Calc Margin_24May2021.xlsx” Sheet Cost วผก. เข้าระบได้เลย แต่ปัจจุบันได้ถูกปรับให้ระบบอ่านค่าจากไฟล์ต้นทาง 3 ไฟล์ คือ </a:t>
            </a:r>
            <a:endParaRPr/>
          </a:p>
          <a:p>
            <a:pPr marL="457200" marR="0" lvl="0" indent="-457200" algn="l" rtl="0">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“GSPCost_จผก_10May2021.xlsx”</a:t>
            </a:r>
            <a:endParaRPr/>
          </a:p>
          <a:p>
            <a:pPr marL="457200" marR="0" lvl="0" indent="-457200" algn="l" rtl="0">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“LPG Monthly Report_May21_13052021.xlsx” </a:t>
            </a:r>
            <a:endParaRPr/>
          </a:p>
          <a:p>
            <a:pPr marL="457200" marR="0" lvl="0" indent="-457200" algn="l" rtl="0">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“PRISM Petrochemical Price Forecast as of 13 May 2021.xlsx”</a:t>
            </a:r>
            <a:endParaRPr sz="2000">
              <a:solidFill>
                <a:srgbClr val="002060"/>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113d8db2799_0_278"/>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7</a:t>
            </a:fld>
            <a:endParaRPr/>
          </a:p>
        </p:txBody>
      </p:sp>
      <p:sp>
        <p:nvSpPr>
          <p:cNvPr id="196" name="Google Shape;196;g113d8db2799_0_278"/>
          <p:cNvSpPr txBox="1">
            <a:spLocks noGrp="1"/>
          </p:cNvSpPr>
          <p:nvPr>
            <p:ph type="body" idx="2"/>
          </p:nvPr>
        </p:nvSpPr>
        <p:spPr>
          <a:xfrm>
            <a:off x="527387" y="33265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a:t>Manday หลังจาก Confirm Requirement ทั้งหมด</a:t>
            </a:r>
            <a:endParaRPr/>
          </a:p>
        </p:txBody>
      </p:sp>
      <p:cxnSp>
        <p:nvCxnSpPr>
          <p:cNvPr id="197" name="Google Shape;197;g113d8db2799_0_278"/>
          <p:cNvCxnSpPr/>
          <p:nvPr/>
        </p:nvCxnSpPr>
        <p:spPr>
          <a:xfrm>
            <a:off x="5044775" y="2371750"/>
            <a:ext cx="918300" cy="0"/>
          </a:xfrm>
          <a:prstGeom prst="straightConnector1">
            <a:avLst/>
          </a:prstGeom>
          <a:noFill/>
          <a:ln w="19050" cap="flat" cmpd="sng">
            <a:solidFill>
              <a:schemeClr val="accent2"/>
            </a:solidFill>
            <a:prstDash val="solid"/>
            <a:round/>
            <a:headEnd type="none" w="med" len="med"/>
            <a:tailEnd type="triangle" w="med" len="med"/>
          </a:ln>
        </p:spPr>
      </p:cxnSp>
      <p:graphicFrame>
        <p:nvGraphicFramePr>
          <p:cNvPr id="198" name="Google Shape;198;g113d8db2799_0_278"/>
          <p:cNvGraphicFramePr/>
          <p:nvPr/>
        </p:nvGraphicFramePr>
        <p:xfrm>
          <a:off x="5998000" y="4495150"/>
          <a:ext cx="4149225" cy="793688"/>
        </p:xfrm>
        <a:graphic>
          <a:graphicData uri="http://schemas.openxmlformats.org/drawingml/2006/table">
            <a:tbl>
              <a:tblPr>
                <a:noFill/>
                <a:tableStyleId>{DEBFE9FD-C6BE-46A2-871C-7A142FC30F83}</a:tableStyleId>
              </a:tblPr>
              <a:tblGrid>
                <a:gridCol w="1383075">
                  <a:extLst>
                    <a:ext uri="{9D8B030D-6E8A-4147-A177-3AD203B41FA5}">
                      <a16:colId xmlns:a16="http://schemas.microsoft.com/office/drawing/2014/main" val="20000"/>
                    </a:ext>
                  </a:extLst>
                </a:gridCol>
                <a:gridCol w="1383075">
                  <a:extLst>
                    <a:ext uri="{9D8B030D-6E8A-4147-A177-3AD203B41FA5}">
                      <a16:colId xmlns:a16="http://schemas.microsoft.com/office/drawing/2014/main" val="20001"/>
                    </a:ext>
                  </a:extLst>
                </a:gridCol>
                <a:gridCol w="1383075">
                  <a:extLst>
                    <a:ext uri="{9D8B030D-6E8A-4147-A177-3AD203B41FA5}">
                      <a16:colId xmlns:a16="http://schemas.microsoft.com/office/drawing/2014/main" val="20002"/>
                    </a:ext>
                  </a:extLst>
                </a:gridCol>
              </a:tblGrid>
              <a:tr h="200025">
                <a:tc rowSpan="2">
                  <a:txBody>
                    <a:bodyPr/>
                    <a:lstStyle/>
                    <a:p>
                      <a:pPr marL="0" lvl="0" indent="0" algn="ctr" rtl="0">
                        <a:lnSpc>
                          <a:spcPct val="115000"/>
                        </a:lnSpc>
                        <a:spcBef>
                          <a:spcPts val="0"/>
                        </a:spcBef>
                        <a:spcAft>
                          <a:spcPts val="0"/>
                        </a:spcAft>
                        <a:buNone/>
                      </a:pPr>
                      <a:r>
                        <a:rPr lang="en-US" sz="1200" b="1">
                          <a:solidFill>
                            <a:srgbClr val="FCFDFD"/>
                          </a:solidFill>
                        </a:rPr>
                        <a:t>Resource</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sz="1200" b="1">
                          <a:solidFill>
                            <a:srgbClr val="FCFDFD"/>
                          </a:solidFill>
                        </a:rPr>
                        <a:t>Dev Manday</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219075">
                <a:tc vMerge="1">
                  <a:txBody>
                    <a:bodyPr/>
                    <a:lstStyle/>
                    <a:p>
                      <a:endParaRPr lang="en-US"/>
                    </a:p>
                  </a:txBody>
                  <a:tcPr/>
                </a:tc>
                <a:tc>
                  <a:txBody>
                    <a:bodyPr/>
                    <a:lstStyle/>
                    <a:p>
                      <a:pPr marL="0" lvl="0" indent="0" algn="ctr" rtl="0">
                        <a:lnSpc>
                          <a:spcPct val="115000"/>
                        </a:lnSpc>
                        <a:spcBef>
                          <a:spcPts val="0"/>
                        </a:spcBef>
                        <a:spcAft>
                          <a:spcPts val="0"/>
                        </a:spcAft>
                        <a:buNone/>
                      </a:pPr>
                      <a:r>
                        <a:rPr lang="en-US" sz="1200" b="1">
                          <a:solidFill>
                            <a:srgbClr val="FCFDFD"/>
                          </a:solidFill>
                        </a:rPr>
                        <a:t>เดิม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200" b="1">
                          <a:solidFill>
                            <a:srgbClr val="FCFDFD"/>
                          </a:solidFill>
                        </a:rPr>
                        <a:t>ใหม่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CCCCCC"/>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US" sz="1200"/>
                        <a:t>Optimize Model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34</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b="1"/>
                        <a:t>121</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99" name="Google Shape;199;g113d8db2799_0_278"/>
          <p:cNvSpPr/>
          <p:nvPr/>
        </p:nvSpPr>
        <p:spPr>
          <a:xfrm>
            <a:off x="9622900" y="4878100"/>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00" name="Google Shape;200;g113d8db2799_0_278"/>
          <p:cNvGraphicFramePr/>
          <p:nvPr/>
        </p:nvGraphicFramePr>
        <p:xfrm>
          <a:off x="477900" y="1044950"/>
          <a:ext cx="4504250" cy="4193150"/>
        </p:xfrm>
        <a:graphic>
          <a:graphicData uri="http://schemas.openxmlformats.org/drawingml/2006/table">
            <a:tbl>
              <a:tblPr>
                <a:noFill/>
                <a:tableStyleId>{DEBFE9FD-C6BE-46A2-871C-7A142FC30F83}</a:tableStyleId>
              </a:tblPr>
              <a:tblGrid>
                <a:gridCol w="1923000">
                  <a:extLst>
                    <a:ext uri="{9D8B030D-6E8A-4147-A177-3AD203B41FA5}">
                      <a16:colId xmlns:a16="http://schemas.microsoft.com/office/drawing/2014/main" val="20000"/>
                    </a:ext>
                  </a:extLst>
                </a:gridCol>
                <a:gridCol w="1290625">
                  <a:extLst>
                    <a:ext uri="{9D8B030D-6E8A-4147-A177-3AD203B41FA5}">
                      <a16:colId xmlns:a16="http://schemas.microsoft.com/office/drawing/2014/main" val="20001"/>
                    </a:ext>
                  </a:extLst>
                </a:gridCol>
                <a:gridCol w="1290625">
                  <a:extLst>
                    <a:ext uri="{9D8B030D-6E8A-4147-A177-3AD203B41FA5}">
                      <a16:colId xmlns:a16="http://schemas.microsoft.com/office/drawing/2014/main" val="20002"/>
                    </a:ext>
                  </a:extLst>
                </a:gridCol>
              </a:tblGrid>
              <a:tr h="379625">
                <a:tc rowSpan="2">
                  <a:txBody>
                    <a:bodyPr/>
                    <a:lstStyle/>
                    <a:p>
                      <a:pPr marL="0" lvl="0" indent="0" algn="ctr" rtl="0">
                        <a:lnSpc>
                          <a:spcPct val="115000"/>
                        </a:lnSpc>
                        <a:spcBef>
                          <a:spcPts val="0"/>
                        </a:spcBef>
                        <a:spcAft>
                          <a:spcPts val="0"/>
                        </a:spcAft>
                        <a:buNone/>
                      </a:pPr>
                      <a:r>
                        <a:rPr lang="en-US" b="1">
                          <a:solidFill>
                            <a:srgbClr val="FCFDFD"/>
                          </a:solidFill>
                        </a:rPr>
                        <a:t>Resource</a:t>
                      </a:r>
                      <a:endParaRPr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b="1">
                          <a:solidFill>
                            <a:srgbClr val="FCFDFD"/>
                          </a:solidFill>
                        </a:rPr>
                        <a:t>Manday</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396900">
                <a:tc vMerge="1">
                  <a:txBody>
                    <a:bodyPr/>
                    <a:lstStyle/>
                    <a:p>
                      <a:endParaRPr lang="en-US"/>
                    </a:p>
                  </a:txBody>
                  <a:tcPr/>
                </a:tc>
                <a:tc>
                  <a:txBody>
                    <a:bodyPr/>
                    <a:lstStyle/>
                    <a:p>
                      <a:pPr marL="0" lvl="0" indent="0" algn="ctr" rtl="0">
                        <a:lnSpc>
                          <a:spcPct val="115000"/>
                        </a:lnSpc>
                        <a:spcBef>
                          <a:spcPts val="0"/>
                        </a:spcBef>
                        <a:spcAft>
                          <a:spcPts val="0"/>
                        </a:spcAft>
                        <a:buNone/>
                      </a:pPr>
                      <a:r>
                        <a:rPr lang="en-US" b="1">
                          <a:solidFill>
                            <a:srgbClr val="FCFDFD"/>
                          </a:solidFill>
                        </a:rPr>
                        <a:t>เดิม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b="1">
                          <a:solidFill>
                            <a:srgbClr val="FCFDFD"/>
                          </a:solidFill>
                        </a:rPr>
                        <a:t>ใหม่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379625">
                <a:tc>
                  <a:txBody>
                    <a:bodyPr/>
                    <a:lstStyle/>
                    <a:p>
                      <a:pPr marL="0" lvl="0" indent="0" algn="l" rtl="0">
                        <a:lnSpc>
                          <a:spcPct val="115000"/>
                        </a:lnSpc>
                        <a:spcBef>
                          <a:spcPts val="0"/>
                        </a:spcBef>
                        <a:spcAft>
                          <a:spcPts val="0"/>
                        </a:spcAft>
                        <a:buNone/>
                      </a:pPr>
                      <a:r>
                        <a:rPr lang="en-US"/>
                        <a:t>PM</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25</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50</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9625">
                <a:tc>
                  <a:txBody>
                    <a:bodyPr/>
                    <a:lstStyle/>
                    <a:p>
                      <a:pPr marL="0" lvl="0" indent="0" algn="l" rtl="0">
                        <a:lnSpc>
                          <a:spcPct val="115000"/>
                        </a:lnSpc>
                        <a:spcBef>
                          <a:spcPts val="0"/>
                        </a:spcBef>
                        <a:spcAft>
                          <a:spcPts val="0"/>
                        </a:spcAft>
                        <a:buNone/>
                      </a:pPr>
                      <a:r>
                        <a:rPr lang="en-US"/>
                        <a:t>Dev Web</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123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435</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79625">
                <a:tc>
                  <a:txBody>
                    <a:bodyPr/>
                    <a:lstStyle/>
                    <a:p>
                      <a:pPr marL="0" lvl="0" indent="0" algn="l" rtl="0">
                        <a:lnSpc>
                          <a:spcPct val="115000"/>
                        </a:lnSpc>
                        <a:spcBef>
                          <a:spcPts val="0"/>
                        </a:spcBef>
                        <a:spcAft>
                          <a:spcPts val="0"/>
                        </a:spcAft>
                        <a:buNone/>
                      </a:pPr>
                      <a:r>
                        <a:rPr lang="en-US"/>
                        <a:t>Dev Model</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34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79625">
                <a:tc>
                  <a:txBody>
                    <a:bodyPr/>
                    <a:lstStyle/>
                    <a:p>
                      <a:pPr marL="0" lvl="0" indent="0" algn="l" rtl="0">
                        <a:lnSpc>
                          <a:spcPct val="115000"/>
                        </a:lnSpc>
                        <a:spcBef>
                          <a:spcPts val="0"/>
                        </a:spcBef>
                        <a:spcAft>
                          <a:spcPts val="0"/>
                        </a:spcAft>
                        <a:buNone/>
                      </a:pPr>
                      <a:r>
                        <a:rPr lang="en-US"/>
                        <a:t>Smart Price</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79625">
                <a:tc>
                  <a:txBody>
                    <a:bodyPr/>
                    <a:lstStyle/>
                    <a:p>
                      <a:pPr marL="0" lvl="0" indent="0" algn="l" rtl="0">
                        <a:lnSpc>
                          <a:spcPct val="115000"/>
                        </a:lnSpc>
                        <a:spcBef>
                          <a:spcPts val="0"/>
                        </a:spcBef>
                        <a:spcAft>
                          <a:spcPts val="0"/>
                        </a:spcAft>
                        <a:buNone/>
                      </a:pPr>
                      <a:r>
                        <a:rPr lang="en-US"/>
                        <a:t>BA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20</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60</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79625">
                <a:tc>
                  <a:txBody>
                    <a:bodyPr/>
                    <a:lstStyle/>
                    <a:p>
                      <a:pPr marL="0" lvl="0" indent="0" algn="l" rtl="0">
                        <a:lnSpc>
                          <a:spcPct val="115000"/>
                        </a:lnSpc>
                        <a:spcBef>
                          <a:spcPts val="0"/>
                        </a:spcBef>
                        <a:spcAft>
                          <a:spcPts val="0"/>
                        </a:spcAft>
                        <a:buNone/>
                      </a:pPr>
                      <a:r>
                        <a:rPr lang="en-US"/>
                        <a:t>SA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26</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74</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79625">
                <a:tc>
                  <a:txBody>
                    <a:bodyPr/>
                    <a:lstStyle/>
                    <a:p>
                      <a:pPr marL="0" lvl="0" indent="0" algn="l" rtl="0">
                        <a:lnSpc>
                          <a:spcPct val="115000"/>
                        </a:lnSpc>
                        <a:spcBef>
                          <a:spcPts val="0"/>
                        </a:spcBef>
                        <a:spcAft>
                          <a:spcPts val="0"/>
                        </a:spcAft>
                        <a:buNone/>
                      </a:pPr>
                      <a:r>
                        <a:rPr lang="en-US"/>
                        <a:t>Tester</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49</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79625">
                <a:tc>
                  <a:txBody>
                    <a:bodyPr/>
                    <a:lstStyle/>
                    <a:p>
                      <a:pPr marL="0" lvl="0" indent="0" algn="l" rtl="0">
                        <a:lnSpc>
                          <a:spcPct val="115000"/>
                        </a:lnSpc>
                        <a:spcBef>
                          <a:spcPts val="0"/>
                        </a:spcBef>
                        <a:spcAft>
                          <a:spcPts val="0"/>
                        </a:spcAft>
                        <a:buNone/>
                      </a:pPr>
                      <a:r>
                        <a:rPr lang="en-US"/>
                        <a:t>Infra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79625">
                <a:tc>
                  <a:txBody>
                    <a:bodyPr/>
                    <a:lstStyle/>
                    <a:p>
                      <a:pPr marL="0" lvl="0" indent="0" algn="r" rtl="0">
                        <a:lnSpc>
                          <a:spcPct val="115000"/>
                        </a:lnSpc>
                        <a:spcBef>
                          <a:spcPts val="0"/>
                        </a:spcBef>
                        <a:spcAft>
                          <a:spcPts val="0"/>
                        </a:spcAft>
                        <a:buNone/>
                      </a:pPr>
                      <a:r>
                        <a:rPr lang="en-US" b="1"/>
                        <a:t>Total</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259</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814</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10"/>
                  </a:ext>
                </a:extLst>
              </a:tr>
            </a:tbl>
          </a:graphicData>
        </a:graphic>
      </p:graphicFrame>
      <p:graphicFrame>
        <p:nvGraphicFramePr>
          <p:cNvPr id="201" name="Google Shape;201;g113d8db2799_0_278"/>
          <p:cNvGraphicFramePr/>
          <p:nvPr/>
        </p:nvGraphicFramePr>
        <p:xfrm>
          <a:off x="5998000" y="1044950"/>
          <a:ext cx="5620725" cy="2560150"/>
        </p:xfrm>
        <a:graphic>
          <a:graphicData uri="http://schemas.openxmlformats.org/drawingml/2006/table">
            <a:tbl>
              <a:tblPr>
                <a:noFill/>
                <a:tableStyleId>{DEBFE9FD-C6BE-46A2-871C-7A142FC30F83}</a:tableStyleId>
              </a:tblPr>
              <a:tblGrid>
                <a:gridCol w="1865250">
                  <a:extLst>
                    <a:ext uri="{9D8B030D-6E8A-4147-A177-3AD203B41FA5}">
                      <a16:colId xmlns:a16="http://schemas.microsoft.com/office/drawing/2014/main" val="20000"/>
                    </a:ext>
                  </a:extLst>
                </a:gridCol>
                <a:gridCol w="1251825">
                  <a:extLst>
                    <a:ext uri="{9D8B030D-6E8A-4147-A177-3AD203B41FA5}">
                      <a16:colId xmlns:a16="http://schemas.microsoft.com/office/drawing/2014/main" val="20001"/>
                    </a:ext>
                  </a:extLst>
                </a:gridCol>
                <a:gridCol w="1251825">
                  <a:extLst>
                    <a:ext uri="{9D8B030D-6E8A-4147-A177-3AD203B41FA5}">
                      <a16:colId xmlns:a16="http://schemas.microsoft.com/office/drawing/2014/main" val="20002"/>
                    </a:ext>
                  </a:extLst>
                </a:gridCol>
                <a:gridCol w="1251825">
                  <a:extLst>
                    <a:ext uri="{9D8B030D-6E8A-4147-A177-3AD203B41FA5}">
                      <a16:colId xmlns:a16="http://schemas.microsoft.com/office/drawing/2014/main" val="20003"/>
                    </a:ext>
                  </a:extLst>
                </a:gridCol>
              </a:tblGrid>
              <a:tr h="276600">
                <a:tc rowSpan="2">
                  <a:txBody>
                    <a:bodyPr/>
                    <a:lstStyle/>
                    <a:p>
                      <a:pPr marL="0" lvl="0" indent="0" algn="ctr" rtl="0">
                        <a:lnSpc>
                          <a:spcPct val="115000"/>
                        </a:lnSpc>
                        <a:spcBef>
                          <a:spcPts val="0"/>
                        </a:spcBef>
                        <a:spcAft>
                          <a:spcPts val="0"/>
                        </a:spcAft>
                        <a:buNone/>
                      </a:pPr>
                      <a:r>
                        <a:rPr lang="en-US" sz="1200" b="1">
                          <a:solidFill>
                            <a:srgbClr val="FCFDFD"/>
                          </a:solidFill>
                        </a:rPr>
                        <a:t>Type group</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rowSpan="2">
                  <a:txBody>
                    <a:bodyPr/>
                    <a:lstStyle/>
                    <a:p>
                      <a:pPr marL="0" lvl="0" indent="0" algn="ctr" rtl="0">
                        <a:lnSpc>
                          <a:spcPct val="115000"/>
                        </a:lnSpc>
                        <a:spcBef>
                          <a:spcPts val="0"/>
                        </a:spcBef>
                        <a:spcAft>
                          <a:spcPts val="0"/>
                        </a:spcAft>
                        <a:buNone/>
                      </a:pPr>
                      <a:r>
                        <a:rPr lang="en-US" sz="1200" b="1">
                          <a:solidFill>
                            <a:srgbClr val="FCFDFD"/>
                          </a:solidFill>
                        </a:rPr>
                        <a:t>Scope เดิม</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sz="1200" b="1">
                          <a:solidFill>
                            <a:srgbClr val="FCFDFD"/>
                          </a:solidFill>
                        </a:rPr>
                        <a:t>Dev Manday</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289175">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200" b="1">
                          <a:solidFill>
                            <a:srgbClr val="FCFDFD"/>
                          </a:solidFill>
                        </a:rPr>
                        <a:t>เดิม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200" b="1">
                          <a:solidFill>
                            <a:srgbClr val="FCFDFD"/>
                          </a:solidFill>
                        </a:rPr>
                        <a:t>ใหม่ (On Web)</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331925">
                <a:tc>
                  <a:txBody>
                    <a:bodyPr/>
                    <a:lstStyle/>
                    <a:p>
                      <a:pPr marL="0" lvl="0" indent="0" algn="l" rtl="0">
                        <a:lnSpc>
                          <a:spcPct val="115000"/>
                        </a:lnSpc>
                        <a:spcBef>
                          <a:spcPts val="0"/>
                        </a:spcBef>
                        <a:spcAft>
                          <a:spcPts val="0"/>
                        </a:spcAft>
                        <a:buNone/>
                      </a:pPr>
                      <a:r>
                        <a:rPr lang="en-US" sz="1200"/>
                        <a:t>Login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2</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2</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1925">
                <a:tc>
                  <a:txBody>
                    <a:bodyPr/>
                    <a:lstStyle/>
                    <a:p>
                      <a:pPr marL="0" lvl="0" indent="0" algn="l" rtl="0">
                        <a:lnSpc>
                          <a:spcPct val="115000"/>
                        </a:lnSpc>
                        <a:spcBef>
                          <a:spcPts val="0"/>
                        </a:spcBef>
                        <a:spcAft>
                          <a:spcPts val="0"/>
                        </a:spcAft>
                        <a:buNone/>
                      </a:pPr>
                      <a:r>
                        <a:rPr lang="en-US" sz="1200"/>
                        <a:t>Master</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9</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45</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1925">
                <a:tc>
                  <a:txBody>
                    <a:bodyPr/>
                    <a:lstStyle/>
                    <a:p>
                      <a:pPr marL="0" lvl="0" indent="0" algn="l" rtl="0">
                        <a:lnSpc>
                          <a:spcPct val="115000"/>
                        </a:lnSpc>
                        <a:spcBef>
                          <a:spcPts val="0"/>
                        </a:spcBef>
                        <a:spcAft>
                          <a:spcPts val="0"/>
                        </a:spcAft>
                        <a:buNone/>
                      </a:pPr>
                      <a:r>
                        <a:rPr lang="en-US" sz="1200"/>
                        <a:t>System</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53850">
                <a:tc>
                  <a:txBody>
                    <a:bodyPr/>
                    <a:lstStyle/>
                    <a:p>
                      <a:pPr marL="0" lvl="0" indent="0" algn="l" rtl="0">
                        <a:lnSpc>
                          <a:spcPct val="115000"/>
                        </a:lnSpc>
                        <a:spcBef>
                          <a:spcPts val="0"/>
                        </a:spcBef>
                        <a:spcAft>
                          <a:spcPts val="0"/>
                        </a:spcAft>
                        <a:buNone/>
                      </a:pPr>
                      <a:r>
                        <a:rPr lang="en-US" sz="1200"/>
                        <a:t>Transaction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Import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4</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263</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24775">
                <a:tc>
                  <a:txBody>
                    <a:bodyPr/>
                    <a:lstStyle/>
                    <a:p>
                      <a:pPr marL="0" lvl="0" indent="0" algn="l" rtl="0">
                        <a:lnSpc>
                          <a:spcPct val="115000"/>
                        </a:lnSpc>
                        <a:spcBef>
                          <a:spcPts val="0"/>
                        </a:spcBef>
                        <a:spcAft>
                          <a:spcPts val="0"/>
                        </a:spcAft>
                        <a:buNone/>
                      </a:pPr>
                      <a:r>
                        <a:rPr lang="en-US" sz="1200"/>
                        <a:t>Report (Export to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Export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105</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115</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76600">
                <a:tc gridSpan="2">
                  <a:txBody>
                    <a:bodyPr/>
                    <a:lstStyle/>
                    <a:p>
                      <a:pPr marL="0" lvl="0" indent="0" algn="r" rtl="0">
                        <a:lnSpc>
                          <a:spcPct val="115000"/>
                        </a:lnSpc>
                        <a:spcBef>
                          <a:spcPts val="0"/>
                        </a:spcBef>
                        <a:spcAft>
                          <a:spcPts val="0"/>
                        </a:spcAft>
                        <a:buNone/>
                      </a:pPr>
                      <a:r>
                        <a:rPr lang="en-US" sz="1200" b="1"/>
                        <a:t>Total</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hMerge="1">
                  <a:txBody>
                    <a:bodyPr/>
                    <a:lstStyle/>
                    <a:p>
                      <a:endParaRPr lang="en-US"/>
                    </a:p>
                  </a:txBody>
                  <a:tcPr/>
                </a:tc>
                <a:tc>
                  <a:txBody>
                    <a:bodyPr/>
                    <a:lstStyle/>
                    <a:p>
                      <a:pPr marL="0" lvl="0" indent="0" algn="r" rtl="0">
                        <a:lnSpc>
                          <a:spcPct val="115000"/>
                        </a:lnSpc>
                        <a:spcBef>
                          <a:spcPts val="0"/>
                        </a:spcBef>
                        <a:spcAft>
                          <a:spcPts val="0"/>
                        </a:spcAft>
                        <a:buNone/>
                      </a:pPr>
                      <a:r>
                        <a:rPr lang="en-US" sz="1200" b="1"/>
                        <a:t>123</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a:txBody>
                    <a:bodyPr/>
                    <a:lstStyle/>
                    <a:p>
                      <a:pPr marL="0" lvl="0" indent="0" algn="r" rtl="0">
                        <a:lnSpc>
                          <a:spcPct val="115000"/>
                        </a:lnSpc>
                        <a:spcBef>
                          <a:spcPts val="0"/>
                        </a:spcBef>
                        <a:spcAft>
                          <a:spcPts val="0"/>
                        </a:spcAft>
                        <a:buNone/>
                      </a:pPr>
                      <a:r>
                        <a:rPr lang="en-US" sz="1200" b="1"/>
                        <a:t>435</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7"/>
                  </a:ext>
                </a:extLst>
              </a:tr>
            </a:tbl>
          </a:graphicData>
        </a:graphic>
      </p:graphicFrame>
      <p:sp>
        <p:nvSpPr>
          <p:cNvPr id="202" name="Google Shape;202;g113d8db2799_0_278"/>
          <p:cNvSpPr/>
          <p:nvPr/>
        </p:nvSpPr>
        <p:spPr>
          <a:xfrm>
            <a:off x="11010725" y="3249000"/>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g113d8db2799_0_278"/>
          <p:cNvSpPr/>
          <p:nvPr/>
        </p:nvSpPr>
        <p:spPr>
          <a:xfrm>
            <a:off x="4300775" y="2201100"/>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g113d8db2799_0_278"/>
          <p:cNvSpPr/>
          <p:nvPr/>
        </p:nvSpPr>
        <p:spPr>
          <a:xfrm>
            <a:off x="4300775" y="2606500"/>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 name="Google Shape;205;g113d8db2799_0_278"/>
          <p:cNvCxnSpPr>
            <a:stCxn id="204" idx="5"/>
          </p:cNvCxnSpPr>
          <p:nvPr/>
        </p:nvCxnSpPr>
        <p:spPr>
          <a:xfrm>
            <a:off x="4935819" y="2913779"/>
            <a:ext cx="1038900" cy="1701300"/>
          </a:xfrm>
          <a:prstGeom prst="straightConnector1">
            <a:avLst/>
          </a:prstGeom>
          <a:noFill/>
          <a:ln w="19050" cap="flat" cmpd="sng">
            <a:solidFill>
              <a:schemeClr val="accent2"/>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113d8db2799_0_107"/>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8</a:t>
            </a:fld>
            <a:endParaRPr/>
          </a:p>
        </p:txBody>
      </p:sp>
      <p:sp>
        <p:nvSpPr>
          <p:cNvPr id="212" name="Google Shape;212;g113d8db2799_0_107"/>
          <p:cNvSpPr txBox="1">
            <a:spLocks noGrp="1"/>
          </p:cNvSpPr>
          <p:nvPr>
            <p:ph type="body" idx="2"/>
          </p:nvPr>
        </p:nvSpPr>
        <p:spPr>
          <a:xfrm>
            <a:off x="527387" y="332656"/>
            <a:ext cx="9889200" cy="360000"/>
          </a:xfrm>
          <a:prstGeom prst="rect">
            <a:avLst/>
          </a:prstGeom>
          <a:solidFill>
            <a:srgbClr val="CAE2F9"/>
          </a:solidFill>
        </p:spPr>
        <p:txBody>
          <a:bodyPr spcFirstLastPara="1" wrap="square" lIns="91425" tIns="45700" rIns="91425" bIns="45700" anchor="t" anchorCtr="0">
            <a:noAutofit/>
          </a:bodyPr>
          <a:lstStyle/>
          <a:p>
            <a:pPr marL="0" lvl="0" indent="0" algn="l" rtl="0">
              <a:spcBef>
                <a:spcPts val="400"/>
              </a:spcBef>
              <a:spcAft>
                <a:spcPts val="0"/>
              </a:spcAft>
              <a:buNone/>
            </a:pPr>
            <a:r>
              <a:rPr lang="en-US"/>
              <a:t>ส่วนที่ 1 Flow ที่มาของข้อมูล</a:t>
            </a:r>
            <a:endParaRPr/>
          </a:p>
        </p:txBody>
      </p:sp>
      <p:cxnSp>
        <p:nvCxnSpPr>
          <p:cNvPr id="213" name="Google Shape;213;g113d8db2799_0_107"/>
          <p:cNvCxnSpPr/>
          <p:nvPr/>
        </p:nvCxnSpPr>
        <p:spPr>
          <a:xfrm>
            <a:off x="6044875" y="238300"/>
            <a:ext cx="21600" cy="5341200"/>
          </a:xfrm>
          <a:prstGeom prst="straightConnector1">
            <a:avLst/>
          </a:prstGeom>
          <a:noFill/>
          <a:ln w="19050" cap="flat" cmpd="sng">
            <a:solidFill>
              <a:schemeClr val="accent1"/>
            </a:solidFill>
            <a:prstDash val="solid"/>
            <a:round/>
            <a:headEnd type="none" w="med" len="med"/>
            <a:tailEnd type="none" w="med" len="med"/>
          </a:ln>
        </p:spPr>
      </p:cxnSp>
      <p:pic>
        <p:nvPicPr>
          <p:cNvPr id="214" name="Google Shape;214;g113d8db2799_0_107"/>
          <p:cNvPicPr preferRelativeResize="0"/>
          <p:nvPr/>
        </p:nvPicPr>
        <p:blipFill>
          <a:blip r:embed="rId3">
            <a:alphaModFix/>
          </a:blip>
          <a:stretch>
            <a:fillRect/>
          </a:stretch>
        </p:blipFill>
        <p:spPr>
          <a:xfrm>
            <a:off x="6328025" y="1205878"/>
            <a:ext cx="5543301" cy="4619400"/>
          </a:xfrm>
          <a:prstGeom prst="rect">
            <a:avLst/>
          </a:prstGeom>
          <a:noFill/>
          <a:ln>
            <a:noFill/>
          </a:ln>
        </p:spPr>
      </p:pic>
      <p:cxnSp>
        <p:nvCxnSpPr>
          <p:cNvPr id="215" name="Google Shape;215;g113d8db2799_0_107"/>
          <p:cNvCxnSpPr/>
          <p:nvPr/>
        </p:nvCxnSpPr>
        <p:spPr>
          <a:xfrm flipH="1">
            <a:off x="11042625" y="2882775"/>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216" name="Google Shape;216;g113d8db2799_0_107"/>
          <p:cNvSpPr/>
          <p:nvPr/>
        </p:nvSpPr>
        <p:spPr>
          <a:xfrm>
            <a:off x="8764400" y="3591775"/>
            <a:ext cx="3057300" cy="1197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7" name="Google Shape;217;g113d8db2799_0_107"/>
          <p:cNvPicPr preferRelativeResize="0"/>
          <p:nvPr/>
        </p:nvPicPr>
        <p:blipFill>
          <a:blip r:embed="rId4">
            <a:alphaModFix/>
          </a:blip>
          <a:stretch>
            <a:fillRect/>
          </a:stretch>
        </p:blipFill>
        <p:spPr>
          <a:xfrm>
            <a:off x="1184575" y="923113"/>
            <a:ext cx="3825326" cy="5184925"/>
          </a:xfrm>
          <a:prstGeom prst="rect">
            <a:avLst/>
          </a:prstGeom>
          <a:noFill/>
          <a:ln>
            <a:noFill/>
          </a:ln>
        </p:spPr>
      </p:pic>
      <p:sp>
        <p:nvSpPr>
          <p:cNvPr id="218" name="Google Shape;218;g113d8db2799_0_107"/>
          <p:cNvSpPr/>
          <p:nvPr/>
        </p:nvSpPr>
        <p:spPr>
          <a:xfrm>
            <a:off x="3174650" y="3364100"/>
            <a:ext cx="1615800" cy="2808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9" name="Google Shape;219;g113d8db2799_0_107"/>
          <p:cNvCxnSpPr/>
          <p:nvPr/>
        </p:nvCxnSpPr>
        <p:spPr>
          <a:xfrm flipH="1">
            <a:off x="4349925" y="2736475"/>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220" name="Google Shape;220;g113d8db2799_0_107"/>
          <p:cNvSpPr/>
          <p:nvPr/>
        </p:nvSpPr>
        <p:spPr>
          <a:xfrm>
            <a:off x="11821700" y="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9</a:t>
            </a:fld>
            <a:endParaRPr/>
          </a:p>
        </p:txBody>
      </p:sp>
      <p:sp>
        <p:nvSpPr>
          <p:cNvPr id="226" name="Google Shape;226;p3"/>
          <p:cNvSpPr txBox="1">
            <a:spLocks noGrp="1"/>
          </p:cNvSpPr>
          <p:nvPr>
            <p:ph type="body" idx="2"/>
          </p:nvPr>
        </p:nvSpPr>
        <p:spPr>
          <a:xfrm>
            <a:off x="335351" y="262896"/>
            <a:ext cx="9393900" cy="585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dirty="0">
                <a:latin typeface="Prompt"/>
                <a:ea typeface="Prompt"/>
                <a:cs typeface="Prompt"/>
                <a:sym typeface="Prompt"/>
              </a:rPr>
              <a:t>1.1 Manual Download Excel </a:t>
            </a:r>
            <a:r>
              <a:rPr lang="en-US" sz="2200" dirty="0" err="1">
                <a:latin typeface="Prompt"/>
                <a:ea typeface="Prompt"/>
                <a:cs typeface="Prompt"/>
                <a:sym typeface="Prompt"/>
              </a:rPr>
              <a:t>เปลี่ยนให้สามารถนำเข้าและเพิ่มข้อมูลบางส่วนผ่าน</a:t>
            </a:r>
            <a:r>
              <a:rPr lang="en-US" sz="2200" dirty="0">
                <a:latin typeface="Prompt"/>
                <a:ea typeface="Prompt"/>
                <a:cs typeface="Prompt"/>
                <a:sym typeface="Prompt"/>
              </a:rPr>
              <a:t> Web </a:t>
            </a:r>
            <a:r>
              <a:rPr lang="en-US" sz="2200" dirty="0" err="1">
                <a:latin typeface="Prompt"/>
                <a:ea typeface="Prompt"/>
                <a:cs typeface="Prompt"/>
                <a:sym typeface="Prompt"/>
              </a:rPr>
              <a:t>ได้</a:t>
            </a:r>
            <a:r>
              <a:rPr lang="en-US" sz="2200" dirty="0">
                <a:latin typeface="Prompt"/>
                <a:ea typeface="Prompt"/>
                <a:cs typeface="Prompt"/>
                <a:sym typeface="Prompt"/>
              </a:rPr>
              <a:t> </a:t>
            </a:r>
            <a:endParaRPr sz="2200" dirty="0">
              <a:latin typeface="Prompt"/>
              <a:ea typeface="Prompt"/>
              <a:cs typeface="Prompt"/>
              <a:sym typeface="Prompt"/>
            </a:endParaRPr>
          </a:p>
        </p:txBody>
      </p:sp>
      <p:pic>
        <p:nvPicPr>
          <p:cNvPr id="227" name="Google Shape;227;p3"/>
          <p:cNvPicPr preferRelativeResize="0"/>
          <p:nvPr/>
        </p:nvPicPr>
        <p:blipFill rotWithShape="1">
          <a:blip r:embed="rId3">
            <a:alphaModFix/>
          </a:blip>
          <a:srcRect t="10320" r="24431" b="42832"/>
          <a:stretch/>
        </p:blipFill>
        <p:spPr>
          <a:xfrm>
            <a:off x="7679025" y="1851050"/>
            <a:ext cx="3147007" cy="4084975"/>
          </a:xfrm>
          <a:prstGeom prst="rect">
            <a:avLst/>
          </a:prstGeom>
          <a:noFill/>
          <a:ln w="9525" cap="flat" cmpd="sng">
            <a:solidFill>
              <a:srgbClr val="000000"/>
            </a:solidFill>
            <a:prstDash val="solid"/>
            <a:round/>
            <a:headEnd type="none" w="sm" len="sm"/>
            <a:tailEnd type="none" w="sm" len="sm"/>
          </a:ln>
        </p:spPr>
      </p:pic>
      <p:sp>
        <p:nvSpPr>
          <p:cNvPr id="228" name="Google Shape;228;p3"/>
          <p:cNvSpPr txBox="1"/>
          <p:nvPr/>
        </p:nvSpPr>
        <p:spPr>
          <a:xfrm>
            <a:off x="6252474" y="1041675"/>
            <a:ext cx="53844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สามารถ Input data ผ่านระบบ  และ import excel บางส่วนได้ด้วย (On Web)</a:t>
            </a:r>
            <a:endParaRPr sz="1700">
              <a:latin typeface="Prompt"/>
              <a:ea typeface="Prompt"/>
              <a:cs typeface="Prompt"/>
              <a:sym typeface="Prompt"/>
            </a:endParaRPr>
          </a:p>
        </p:txBody>
      </p:sp>
      <p:cxnSp>
        <p:nvCxnSpPr>
          <p:cNvPr id="229" name="Google Shape;229;p3"/>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230" name="Google Shape;230;p3"/>
          <p:cNvSpPr txBox="1">
            <a:spLocks noGrp="1"/>
          </p:cNvSpPr>
          <p:nvPr>
            <p:ph type="body" idx="2"/>
          </p:nvPr>
        </p:nvSpPr>
        <p:spPr>
          <a:xfrm>
            <a:off x="450275" y="1027405"/>
            <a:ext cx="5271000" cy="1284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dirty="0">
                <a:latin typeface="Prompt"/>
                <a:ea typeface="Prompt"/>
                <a:cs typeface="Prompt"/>
                <a:sym typeface="Prompt"/>
              </a:rPr>
              <a:t>PPS</a:t>
            </a:r>
            <a:r>
              <a:rPr lang="en-US" sz="1700" b="0" dirty="0">
                <a:latin typeface="Prompt"/>
                <a:ea typeface="Prompt"/>
                <a:cs typeface="Prompt"/>
                <a:sym typeface="Prompt"/>
              </a:rPr>
              <a:t> : User </a:t>
            </a:r>
            <a:r>
              <a:rPr lang="en-US" sz="1700" b="0" dirty="0" err="1">
                <a:latin typeface="Prompt"/>
                <a:ea typeface="Prompt"/>
                <a:cs typeface="Prompt"/>
                <a:sym typeface="Prompt"/>
              </a:rPr>
              <a:t>สามารถเลือกว่าจะใช้</a:t>
            </a:r>
            <a:r>
              <a:rPr lang="en-US" sz="1700" b="0" dirty="0">
                <a:latin typeface="Prompt"/>
                <a:ea typeface="Prompt"/>
                <a:cs typeface="Prompt"/>
                <a:sym typeface="Prompt"/>
              </a:rPr>
              <a:t> pre-defined Excel </a:t>
            </a:r>
            <a:r>
              <a:rPr lang="en-US" sz="1700" b="0" dirty="0" err="1">
                <a:latin typeface="Prompt"/>
                <a:ea typeface="Prompt"/>
                <a:cs typeface="Prompt"/>
                <a:sym typeface="Prompt"/>
              </a:rPr>
              <a:t>ที่ดึงข้อมูลจากระบบ</a:t>
            </a:r>
            <a:r>
              <a:rPr lang="en-US" sz="1700" b="0" dirty="0">
                <a:latin typeface="Prompt"/>
                <a:ea typeface="Prompt"/>
                <a:cs typeface="Prompt"/>
                <a:sym typeface="Prompt"/>
              </a:rPr>
              <a:t> Smart Price </a:t>
            </a:r>
            <a:r>
              <a:rPr lang="en-US" sz="1700" b="0" dirty="0" err="1">
                <a:latin typeface="Prompt"/>
                <a:ea typeface="Prompt"/>
                <a:cs typeface="Prompt"/>
                <a:sym typeface="Prompt"/>
              </a:rPr>
              <a:t>มาตั้งต้นให้บางส่วน</a:t>
            </a:r>
            <a:r>
              <a:rPr lang="en-US" sz="1700" b="0" dirty="0">
                <a:latin typeface="Prompt"/>
                <a:ea typeface="Prompt"/>
                <a:cs typeface="Prompt"/>
                <a:sym typeface="Prompt"/>
              </a:rPr>
              <a:t> </a:t>
            </a:r>
            <a:r>
              <a:rPr lang="en-US" sz="1700" b="0" dirty="0" err="1">
                <a:latin typeface="Prompt"/>
                <a:ea typeface="Prompt"/>
                <a:cs typeface="Prompt"/>
                <a:sym typeface="Prompt"/>
              </a:rPr>
              <a:t>หรือ</a:t>
            </a:r>
            <a:r>
              <a:rPr lang="en-US" sz="1700" b="0" dirty="0">
                <a:latin typeface="Prompt"/>
                <a:ea typeface="Prompt"/>
                <a:cs typeface="Prompt"/>
                <a:sym typeface="Prompt"/>
              </a:rPr>
              <a:t> </a:t>
            </a:r>
            <a:r>
              <a:rPr lang="en-US" sz="1700" b="0" dirty="0" err="1">
                <a:latin typeface="Prompt"/>
                <a:ea typeface="Prompt"/>
                <a:cs typeface="Prompt"/>
                <a:sym typeface="Prompt"/>
              </a:rPr>
              <a:t>เลือกว่าจะใช้ข้อมูลทั้งหมดจาก</a:t>
            </a:r>
            <a:r>
              <a:rPr lang="en-US" sz="1700" b="0" dirty="0">
                <a:latin typeface="Prompt"/>
                <a:ea typeface="Prompt"/>
                <a:cs typeface="Prompt"/>
                <a:sym typeface="Prompt"/>
              </a:rPr>
              <a:t> Excel </a:t>
            </a:r>
            <a:r>
              <a:rPr lang="en-US" sz="1700" b="0" dirty="0" err="1">
                <a:latin typeface="Prompt"/>
                <a:ea typeface="Prompt"/>
                <a:cs typeface="Prompt"/>
                <a:sym typeface="Prompt"/>
              </a:rPr>
              <a:t>ของตนเอง</a:t>
            </a:r>
            <a:endParaRPr sz="1700" b="0" dirty="0">
              <a:latin typeface="Prompt"/>
              <a:ea typeface="Prompt"/>
              <a:cs typeface="Prompt"/>
              <a:sym typeface="Prompt"/>
            </a:endParaRPr>
          </a:p>
          <a:p>
            <a:pPr marL="0" lvl="0" indent="0" algn="l" rtl="0">
              <a:spcBef>
                <a:spcPts val="0"/>
              </a:spcBef>
              <a:spcAft>
                <a:spcPts val="0"/>
              </a:spcAft>
              <a:buClr>
                <a:schemeClr val="dk1"/>
              </a:buClr>
              <a:buSzPts val="2000"/>
              <a:buNone/>
            </a:pPr>
            <a:endParaRPr sz="1700" b="0" dirty="0">
              <a:latin typeface="Prompt"/>
              <a:ea typeface="Prompt"/>
              <a:cs typeface="Prompt"/>
              <a:sym typeface="Prompt"/>
            </a:endParaRPr>
          </a:p>
        </p:txBody>
      </p:sp>
      <p:pic>
        <p:nvPicPr>
          <p:cNvPr id="231" name="Google Shape;231;p3"/>
          <p:cNvPicPr preferRelativeResize="0"/>
          <p:nvPr/>
        </p:nvPicPr>
        <p:blipFill>
          <a:blip r:embed="rId4">
            <a:alphaModFix/>
          </a:blip>
          <a:stretch>
            <a:fillRect/>
          </a:stretch>
        </p:blipFill>
        <p:spPr>
          <a:xfrm>
            <a:off x="219200" y="2112655"/>
            <a:ext cx="5578275" cy="3140709"/>
          </a:xfrm>
          <a:prstGeom prst="rect">
            <a:avLst/>
          </a:prstGeom>
          <a:noFill/>
          <a:ln>
            <a:noFill/>
          </a:ln>
        </p:spPr>
      </p:pic>
      <p:sp>
        <p:nvSpPr>
          <p:cNvPr id="232" name="Google Shape;232;p3"/>
          <p:cNvSpPr/>
          <p:nvPr/>
        </p:nvSpPr>
        <p:spPr>
          <a:xfrm>
            <a:off x="7538725" y="1930050"/>
            <a:ext cx="1232100" cy="10344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2392288" y="4465300"/>
            <a:ext cx="1232100" cy="10344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4" name="Google Shape;234;p3"/>
          <p:cNvCxnSpPr/>
          <p:nvPr/>
        </p:nvCxnSpPr>
        <p:spPr>
          <a:xfrm flipH="1">
            <a:off x="3199175" y="3752900"/>
            <a:ext cx="488100" cy="767100"/>
          </a:xfrm>
          <a:prstGeom prst="straightConnector1">
            <a:avLst/>
          </a:prstGeom>
          <a:noFill/>
          <a:ln w="28575" cap="flat" cmpd="sng">
            <a:solidFill>
              <a:srgbClr val="FF0000"/>
            </a:solidFill>
            <a:prstDash val="solid"/>
            <a:round/>
            <a:headEnd type="none" w="med" len="med"/>
            <a:tailEnd type="triangle" w="med" len="med"/>
          </a:ln>
        </p:spPr>
      </p:cxnSp>
      <p:cxnSp>
        <p:nvCxnSpPr>
          <p:cNvPr id="235" name="Google Shape;235;p3"/>
          <p:cNvCxnSpPr>
            <a:endCxn id="232" idx="3"/>
          </p:cNvCxnSpPr>
          <p:nvPr/>
        </p:nvCxnSpPr>
        <p:spPr>
          <a:xfrm rot="10800000" flipH="1">
            <a:off x="7036062" y="2812966"/>
            <a:ext cx="683100" cy="615900"/>
          </a:xfrm>
          <a:prstGeom prst="straightConnector1">
            <a:avLst/>
          </a:prstGeom>
          <a:noFill/>
          <a:ln w="28575" cap="flat" cmpd="sng">
            <a:solidFill>
              <a:srgbClr val="FF0000"/>
            </a:solidFill>
            <a:prstDash val="solid"/>
            <a:round/>
            <a:headEnd type="none" w="med" len="med"/>
            <a:tailEnd type="triangle" w="med" len="med"/>
          </a:ln>
        </p:spPr>
      </p:cxnSp>
      <p:sp>
        <p:nvSpPr>
          <p:cNvPr id="236" name="Google Shape;236;p3"/>
          <p:cNvSpPr/>
          <p:nvPr/>
        </p:nvSpPr>
        <p:spPr>
          <a:xfrm>
            <a:off x="11821700" y="0"/>
            <a:ext cx="393000" cy="406500"/>
          </a:xfrm>
          <a:prstGeom prst="ellipse">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Tree>
  </p:cSld>
  <p:clrMapOvr>
    <a:masterClrMapping/>
  </p:clrMapOvr>
</p:sld>
</file>

<file path=ppt/theme/theme1.xml><?xml version="1.0" encoding="utf-8"?>
<a:theme xmlns:a="http://schemas.openxmlformats.org/drawingml/2006/main" name="PTT Digital Template 2017">
  <a:themeElements>
    <a:clrScheme name="Custom 2">
      <a:dk1>
        <a:srgbClr val="000000"/>
      </a:dk1>
      <a:lt1>
        <a:srgbClr val="FFFFFF"/>
      </a:lt1>
      <a:dk2>
        <a:srgbClr val="1F497D"/>
      </a:dk2>
      <a:lt2>
        <a:srgbClr val="EEECE1"/>
      </a:lt2>
      <a:accent1>
        <a:srgbClr val="00ADEF"/>
      </a:accent1>
      <a:accent2>
        <a:srgbClr val="ED1C24"/>
      </a:accent2>
      <a:accent3>
        <a:srgbClr val="1B1464"/>
      </a:accent3>
      <a:accent4>
        <a:srgbClr val="C8CACC"/>
      </a:accent4>
      <a:accent5>
        <a:srgbClr val="2E2F59"/>
      </a:accent5>
      <a:accent6>
        <a:srgbClr val="F05C69"/>
      </a:accent6>
      <a:hlink>
        <a:srgbClr val="0000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596</TotalTime>
  <Words>6599</Words>
  <Application>Microsoft Office PowerPoint</Application>
  <PresentationFormat>Widescreen</PresentationFormat>
  <Paragraphs>1316</Paragraphs>
  <Slides>66</Slides>
  <Notes>66</Notes>
  <HiddenSlides>33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Prompt</vt:lpstr>
      <vt:lpstr>Arial</vt:lpstr>
      <vt:lpstr>Calibri</vt:lpstr>
      <vt:lpstr>Tahoma</vt:lpstr>
      <vt:lpstr>Browallia New</vt:lpstr>
      <vt:lpstr>PTT Digital Template 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Anuwat Ngaongam</dc:creator>
  <cp:lastModifiedBy>Chalida Jitprasert</cp:lastModifiedBy>
  <cp:revision>54</cp:revision>
  <dcterms:created xsi:type="dcterms:W3CDTF">2018-01-12T05:19:24Z</dcterms:created>
  <dcterms:modified xsi:type="dcterms:W3CDTF">2022-04-18T09:40:33Z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0x0101008FD02FAAEF2B9C4AAFE4F573C7FF3766</vt:lpwstr>
  </property>
  <property fmtid="{D5CDD505-2E9C-101B-9397-08002B2CF9AE}" pid="3" name="TemplateUrl">
    <vt:lpwstr/>
  </property>
</Properties>
</file>